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6" r:id="rId4"/>
    <p:sldId id="267" r:id="rId5"/>
    <p:sldId id="259" r:id="rId6"/>
    <p:sldId id="260" r:id="rId7"/>
    <p:sldId id="261" r:id="rId8"/>
    <p:sldId id="268" r:id="rId9"/>
    <p:sldId id="262" r:id="rId10"/>
    <p:sldId id="271" r:id="rId11"/>
    <p:sldId id="264" r:id="rId12"/>
    <p:sldId id="265" r:id="rId13"/>
    <p:sldId id="269" r:id="rId14"/>
    <p:sldId id="273" r:id="rId15"/>
    <p:sldId id="270" r:id="rId16"/>
    <p:sldId id="272" r:id="rId17"/>
    <p:sldId id="279" r:id="rId18"/>
    <p:sldId id="280" r:id="rId19"/>
    <p:sldId id="274" r:id="rId20"/>
    <p:sldId id="281" r:id="rId21"/>
    <p:sldId id="276" r:id="rId22"/>
    <p:sldId id="277" r:id="rId23"/>
    <p:sldId id="278" r:id="rId24"/>
    <p:sldId id="282" r:id="rId25"/>
    <p:sldId id="283" r:id="rId26"/>
    <p:sldId id="284" r:id="rId27"/>
    <p:sldId id="286" r:id="rId28"/>
    <p:sldId id="287" r:id="rId29"/>
    <p:sldId id="288" r:id="rId30"/>
    <p:sldId id="289" r:id="rId31"/>
    <p:sldId id="296" r:id="rId32"/>
    <p:sldId id="297" r:id="rId33"/>
    <p:sldId id="298" r:id="rId34"/>
    <p:sldId id="299" r:id="rId35"/>
    <p:sldId id="300" r:id="rId36"/>
    <p:sldId id="301" r:id="rId37"/>
    <p:sldId id="290" r:id="rId38"/>
    <p:sldId id="291" r:id="rId39"/>
    <p:sldId id="292" r:id="rId40"/>
    <p:sldId id="293" r:id="rId41"/>
    <p:sldId id="294" r:id="rId42"/>
    <p:sldId id="302" r:id="rId43"/>
    <p:sldId id="303" r:id="rId44"/>
    <p:sldId id="304" r:id="rId45"/>
    <p:sldId id="305" r:id="rId46"/>
    <p:sldId id="307" r:id="rId47"/>
    <p:sldId id="308" r:id="rId48"/>
    <p:sldId id="312" r:id="rId49"/>
    <p:sldId id="313" r:id="rId50"/>
    <p:sldId id="309" r:id="rId51"/>
    <p:sldId id="310" r:id="rId52"/>
    <p:sldId id="314" r:id="rId53"/>
    <p:sldId id="319" r:id="rId54"/>
    <p:sldId id="320" r:id="rId55"/>
    <p:sldId id="318" r:id="rId56"/>
    <p:sldId id="321" r:id="rId57"/>
    <p:sldId id="323" r:id="rId58"/>
    <p:sldId id="324" r:id="rId59"/>
    <p:sldId id="325" r:id="rId60"/>
    <p:sldId id="322"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5" autoAdjust="0"/>
    <p:restoredTop sz="94660"/>
  </p:normalViewPr>
  <p:slideViewPr>
    <p:cSldViewPr snapToGrid="0">
      <p:cViewPr varScale="1">
        <p:scale>
          <a:sx n="92" d="100"/>
          <a:sy n="92" d="100"/>
        </p:scale>
        <p:origin x="64"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A5815-AF84-93DD-042D-D3E056A999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60ADC3C8-5657-5EB6-E632-80884A7A980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0B379C78-33CA-3A51-37ED-A39B2F0624AA}"/>
              </a:ext>
            </a:extLst>
          </p:cNvPr>
          <p:cNvSpPr>
            <a:spLocks noGrp="1"/>
          </p:cNvSpPr>
          <p:nvPr>
            <p:ph type="dt" sz="half" idx="10"/>
          </p:nvPr>
        </p:nvSpPr>
        <p:spPr/>
        <p:txBody>
          <a:bodyPr/>
          <a:lstStyle/>
          <a:p>
            <a:fld id="{12B95251-6826-498D-9778-DDA3BB942016}" type="datetimeFigureOut">
              <a:rPr lang="en-GB" smtClean="0"/>
              <a:t>13/02/2023</a:t>
            </a:fld>
            <a:endParaRPr lang="en-GB"/>
          </a:p>
        </p:txBody>
      </p:sp>
      <p:sp>
        <p:nvSpPr>
          <p:cNvPr id="5" name="Footer Placeholder 4">
            <a:extLst>
              <a:ext uri="{FF2B5EF4-FFF2-40B4-BE49-F238E27FC236}">
                <a16:creationId xmlns:a16="http://schemas.microsoft.com/office/drawing/2014/main" id="{800A0020-BF3B-D415-6466-C19FFDEE982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DD69777-5F8C-89EE-741A-2DAC4BF90DC7}"/>
              </a:ext>
            </a:extLst>
          </p:cNvPr>
          <p:cNvSpPr>
            <a:spLocks noGrp="1"/>
          </p:cNvSpPr>
          <p:nvPr>
            <p:ph type="sldNum" sz="quarter" idx="12"/>
          </p:nvPr>
        </p:nvSpPr>
        <p:spPr/>
        <p:txBody>
          <a:bodyPr/>
          <a:lstStyle/>
          <a:p>
            <a:fld id="{C5A2A175-6DD4-46E2-8650-9F551DD32B76}" type="slidenum">
              <a:rPr lang="en-GB" smtClean="0"/>
              <a:t>‹#›</a:t>
            </a:fld>
            <a:endParaRPr lang="en-GB"/>
          </a:p>
        </p:txBody>
      </p:sp>
    </p:spTree>
    <p:extLst>
      <p:ext uri="{BB962C8B-B14F-4D97-AF65-F5344CB8AC3E}">
        <p14:creationId xmlns:p14="http://schemas.microsoft.com/office/powerpoint/2010/main" val="506431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D136E-C8F3-F247-CA1A-F0B664806F60}"/>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829F084-835C-5862-28E8-B02FF7061B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3437948-DEE0-2E5E-C96B-97A9EFDE6D07}"/>
              </a:ext>
            </a:extLst>
          </p:cNvPr>
          <p:cNvSpPr>
            <a:spLocks noGrp="1"/>
          </p:cNvSpPr>
          <p:nvPr>
            <p:ph type="dt" sz="half" idx="10"/>
          </p:nvPr>
        </p:nvSpPr>
        <p:spPr/>
        <p:txBody>
          <a:bodyPr/>
          <a:lstStyle/>
          <a:p>
            <a:fld id="{12B95251-6826-498D-9778-DDA3BB942016}" type="datetimeFigureOut">
              <a:rPr lang="en-GB" smtClean="0"/>
              <a:t>13/02/2023</a:t>
            </a:fld>
            <a:endParaRPr lang="en-GB"/>
          </a:p>
        </p:txBody>
      </p:sp>
      <p:sp>
        <p:nvSpPr>
          <p:cNvPr id="5" name="Footer Placeholder 4">
            <a:extLst>
              <a:ext uri="{FF2B5EF4-FFF2-40B4-BE49-F238E27FC236}">
                <a16:creationId xmlns:a16="http://schemas.microsoft.com/office/drawing/2014/main" id="{00D8B7C4-9B11-3D49-5886-A210F1D93A8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F0C18A9-B8DF-C6BC-CBC5-0A1186322F40}"/>
              </a:ext>
            </a:extLst>
          </p:cNvPr>
          <p:cNvSpPr>
            <a:spLocks noGrp="1"/>
          </p:cNvSpPr>
          <p:nvPr>
            <p:ph type="sldNum" sz="quarter" idx="12"/>
          </p:nvPr>
        </p:nvSpPr>
        <p:spPr/>
        <p:txBody>
          <a:bodyPr/>
          <a:lstStyle/>
          <a:p>
            <a:fld id="{C5A2A175-6DD4-46E2-8650-9F551DD32B76}" type="slidenum">
              <a:rPr lang="en-GB" smtClean="0"/>
              <a:t>‹#›</a:t>
            </a:fld>
            <a:endParaRPr lang="en-GB"/>
          </a:p>
        </p:txBody>
      </p:sp>
    </p:spTree>
    <p:extLst>
      <p:ext uri="{BB962C8B-B14F-4D97-AF65-F5344CB8AC3E}">
        <p14:creationId xmlns:p14="http://schemas.microsoft.com/office/powerpoint/2010/main" val="2275169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53AE3A-29E3-088C-6584-A59F0C851A2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47D3117-5584-B105-74A1-B5A0FDFDED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48B790F-BEA1-672B-E26B-3528B2E281CC}"/>
              </a:ext>
            </a:extLst>
          </p:cNvPr>
          <p:cNvSpPr>
            <a:spLocks noGrp="1"/>
          </p:cNvSpPr>
          <p:nvPr>
            <p:ph type="dt" sz="half" idx="10"/>
          </p:nvPr>
        </p:nvSpPr>
        <p:spPr/>
        <p:txBody>
          <a:bodyPr/>
          <a:lstStyle/>
          <a:p>
            <a:fld id="{12B95251-6826-498D-9778-DDA3BB942016}" type="datetimeFigureOut">
              <a:rPr lang="en-GB" smtClean="0"/>
              <a:t>13/02/2023</a:t>
            </a:fld>
            <a:endParaRPr lang="en-GB"/>
          </a:p>
        </p:txBody>
      </p:sp>
      <p:sp>
        <p:nvSpPr>
          <p:cNvPr id="5" name="Footer Placeholder 4">
            <a:extLst>
              <a:ext uri="{FF2B5EF4-FFF2-40B4-BE49-F238E27FC236}">
                <a16:creationId xmlns:a16="http://schemas.microsoft.com/office/drawing/2014/main" id="{405E5637-4C00-2FFF-E960-594A1D2012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48A8F5E-9600-71DD-BAD1-224524B246DA}"/>
              </a:ext>
            </a:extLst>
          </p:cNvPr>
          <p:cNvSpPr>
            <a:spLocks noGrp="1"/>
          </p:cNvSpPr>
          <p:nvPr>
            <p:ph type="sldNum" sz="quarter" idx="12"/>
          </p:nvPr>
        </p:nvSpPr>
        <p:spPr/>
        <p:txBody>
          <a:bodyPr/>
          <a:lstStyle/>
          <a:p>
            <a:fld id="{C5A2A175-6DD4-46E2-8650-9F551DD32B76}" type="slidenum">
              <a:rPr lang="en-GB" smtClean="0"/>
              <a:t>‹#›</a:t>
            </a:fld>
            <a:endParaRPr lang="en-GB"/>
          </a:p>
        </p:txBody>
      </p:sp>
    </p:spTree>
    <p:extLst>
      <p:ext uri="{BB962C8B-B14F-4D97-AF65-F5344CB8AC3E}">
        <p14:creationId xmlns:p14="http://schemas.microsoft.com/office/powerpoint/2010/main" val="3384155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10D37-CC7A-ED24-8DBF-BF7708C5492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5F5EB13-F523-7CBB-5ADC-42EF7439C4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8723EA0-72E2-78BB-5435-FA2ABB309527}"/>
              </a:ext>
            </a:extLst>
          </p:cNvPr>
          <p:cNvSpPr>
            <a:spLocks noGrp="1"/>
          </p:cNvSpPr>
          <p:nvPr>
            <p:ph type="dt" sz="half" idx="10"/>
          </p:nvPr>
        </p:nvSpPr>
        <p:spPr/>
        <p:txBody>
          <a:bodyPr/>
          <a:lstStyle/>
          <a:p>
            <a:fld id="{12B95251-6826-498D-9778-DDA3BB942016}" type="datetimeFigureOut">
              <a:rPr lang="en-GB" smtClean="0"/>
              <a:t>13/02/2023</a:t>
            </a:fld>
            <a:endParaRPr lang="en-GB"/>
          </a:p>
        </p:txBody>
      </p:sp>
      <p:sp>
        <p:nvSpPr>
          <p:cNvPr id="5" name="Footer Placeholder 4">
            <a:extLst>
              <a:ext uri="{FF2B5EF4-FFF2-40B4-BE49-F238E27FC236}">
                <a16:creationId xmlns:a16="http://schemas.microsoft.com/office/drawing/2014/main" id="{8A416636-2104-C418-8737-4B6B6FB653B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785BE4-76B5-D0AF-9F15-9AD4AF2D045C}"/>
              </a:ext>
            </a:extLst>
          </p:cNvPr>
          <p:cNvSpPr>
            <a:spLocks noGrp="1"/>
          </p:cNvSpPr>
          <p:nvPr>
            <p:ph type="sldNum" sz="quarter" idx="12"/>
          </p:nvPr>
        </p:nvSpPr>
        <p:spPr/>
        <p:txBody>
          <a:bodyPr/>
          <a:lstStyle/>
          <a:p>
            <a:fld id="{C5A2A175-6DD4-46E2-8650-9F551DD32B76}" type="slidenum">
              <a:rPr lang="en-GB" smtClean="0"/>
              <a:t>‹#›</a:t>
            </a:fld>
            <a:endParaRPr lang="en-GB"/>
          </a:p>
        </p:txBody>
      </p:sp>
    </p:spTree>
    <p:extLst>
      <p:ext uri="{BB962C8B-B14F-4D97-AF65-F5344CB8AC3E}">
        <p14:creationId xmlns:p14="http://schemas.microsoft.com/office/powerpoint/2010/main" val="28827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9C691-9307-AFF9-1E5C-D9E0399C06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DEABD251-999A-22E6-BB75-9BC1566796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A511A1-0868-5298-5F02-D7680E49A158}"/>
              </a:ext>
            </a:extLst>
          </p:cNvPr>
          <p:cNvSpPr>
            <a:spLocks noGrp="1"/>
          </p:cNvSpPr>
          <p:nvPr>
            <p:ph type="dt" sz="half" idx="10"/>
          </p:nvPr>
        </p:nvSpPr>
        <p:spPr/>
        <p:txBody>
          <a:bodyPr/>
          <a:lstStyle/>
          <a:p>
            <a:fld id="{12B95251-6826-498D-9778-DDA3BB942016}" type="datetimeFigureOut">
              <a:rPr lang="en-GB" smtClean="0"/>
              <a:t>13/02/2023</a:t>
            </a:fld>
            <a:endParaRPr lang="en-GB"/>
          </a:p>
        </p:txBody>
      </p:sp>
      <p:sp>
        <p:nvSpPr>
          <p:cNvPr id="5" name="Footer Placeholder 4">
            <a:extLst>
              <a:ext uri="{FF2B5EF4-FFF2-40B4-BE49-F238E27FC236}">
                <a16:creationId xmlns:a16="http://schemas.microsoft.com/office/drawing/2014/main" id="{A12E2E14-4F45-AB51-6860-1C214C7B3F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7772F5-A831-7A7E-4C64-129991888E36}"/>
              </a:ext>
            </a:extLst>
          </p:cNvPr>
          <p:cNvSpPr>
            <a:spLocks noGrp="1"/>
          </p:cNvSpPr>
          <p:nvPr>
            <p:ph type="sldNum" sz="quarter" idx="12"/>
          </p:nvPr>
        </p:nvSpPr>
        <p:spPr/>
        <p:txBody>
          <a:bodyPr/>
          <a:lstStyle/>
          <a:p>
            <a:fld id="{C5A2A175-6DD4-46E2-8650-9F551DD32B76}" type="slidenum">
              <a:rPr lang="en-GB" smtClean="0"/>
              <a:t>‹#›</a:t>
            </a:fld>
            <a:endParaRPr lang="en-GB"/>
          </a:p>
        </p:txBody>
      </p:sp>
    </p:spTree>
    <p:extLst>
      <p:ext uri="{BB962C8B-B14F-4D97-AF65-F5344CB8AC3E}">
        <p14:creationId xmlns:p14="http://schemas.microsoft.com/office/powerpoint/2010/main" val="29961337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95E6C-5E4A-0E62-DADA-FB543BF480E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4D59ED6-353B-E4ED-A559-8E998ECB563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52B83BF-093B-A2FA-42C0-509384AF35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8B4DF01-C4B6-DEAB-3B39-A1F33E74D46B}"/>
              </a:ext>
            </a:extLst>
          </p:cNvPr>
          <p:cNvSpPr>
            <a:spLocks noGrp="1"/>
          </p:cNvSpPr>
          <p:nvPr>
            <p:ph type="dt" sz="half" idx="10"/>
          </p:nvPr>
        </p:nvSpPr>
        <p:spPr/>
        <p:txBody>
          <a:bodyPr/>
          <a:lstStyle/>
          <a:p>
            <a:fld id="{12B95251-6826-498D-9778-DDA3BB942016}" type="datetimeFigureOut">
              <a:rPr lang="en-GB" smtClean="0"/>
              <a:t>13/02/2023</a:t>
            </a:fld>
            <a:endParaRPr lang="en-GB"/>
          </a:p>
        </p:txBody>
      </p:sp>
      <p:sp>
        <p:nvSpPr>
          <p:cNvPr id="6" name="Footer Placeholder 5">
            <a:extLst>
              <a:ext uri="{FF2B5EF4-FFF2-40B4-BE49-F238E27FC236}">
                <a16:creationId xmlns:a16="http://schemas.microsoft.com/office/drawing/2014/main" id="{982FD931-3D2D-E7EF-8EBD-2E21CC286EA0}"/>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612BDC2-47EA-925F-9EB6-2C8643AFB431}"/>
              </a:ext>
            </a:extLst>
          </p:cNvPr>
          <p:cNvSpPr>
            <a:spLocks noGrp="1"/>
          </p:cNvSpPr>
          <p:nvPr>
            <p:ph type="sldNum" sz="quarter" idx="12"/>
          </p:nvPr>
        </p:nvSpPr>
        <p:spPr/>
        <p:txBody>
          <a:bodyPr/>
          <a:lstStyle/>
          <a:p>
            <a:fld id="{C5A2A175-6DD4-46E2-8650-9F551DD32B76}" type="slidenum">
              <a:rPr lang="en-GB" smtClean="0"/>
              <a:t>‹#›</a:t>
            </a:fld>
            <a:endParaRPr lang="en-GB"/>
          </a:p>
        </p:txBody>
      </p:sp>
    </p:spTree>
    <p:extLst>
      <p:ext uri="{BB962C8B-B14F-4D97-AF65-F5344CB8AC3E}">
        <p14:creationId xmlns:p14="http://schemas.microsoft.com/office/powerpoint/2010/main" val="845963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EEBC9-CA2A-C1B2-D4AC-1901659B6B8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F3F0894-B828-CDAF-5856-5C1F3DB6C82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9534BA3-38C8-EBE6-7B74-93D263702AF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72680789-9C63-CBE7-ECAA-5A78F5D8D8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6DE3267-D18D-9E87-4B27-27789CBC7AF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F06993F2-34A7-BECE-3FB4-C40E3A0F2BD1}"/>
              </a:ext>
            </a:extLst>
          </p:cNvPr>
          <p:cNvSpPr>
            <a:spLocks noGrp="1"/>
          </p:cNvSpPr>
          <p:nvPr>
            <p:ph type="dt" sz="half" idx="10"/>
          </p:nvPr>
        </p:nvSpPr>
        <p:spPr/>
        <p:txBody>
          <a:bodyPr/>
          <a:lstStyle/>
          <a:p>
            <a:fld id="{12B95251-6826-498D-9778-DDA3BB942016}" type="datetimeFigureOut">
              <a:rPr lang="en-GB" smtClean="0"/>
              <a:t>13/02/2023</a:t>
            </a:fld>
            <a:endParaRPr lang="en-GB"/>
          </a:p>
        </p:txBody>
      </p:sp>
      <p:sp>
        <p:nvSpPr>
          <p:cNvPr id="8" name="Footer Placeholder 7">
            <a:extLst>
              <a:ext uri="{FF2B5EF4-FFF2-40B4-BE49-F238E27FC236}">
                <a16:creationId xmlns:a16="http://schemas.microsoft.com/office/drawing/2014/main" id="{8B038E45-8B48-D2EE-9B02-688209453A8A}"/>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F0DED7A-0960-56E4-ED83-96F734387AD4}"/>
              </a:ext>
            </a:extLst>
          </p:cNvPr>
          <p:cNvSpPr>
            <a:spLocks noGrp="1"/>
          </p:cNvSpPr>
          <p:nvPr>
            <p:ph type="sldNum" sz="quarter" idx="12"/>
          </p:nvPr>
        </p:nvSpPr>
        <p:spPr/>
        <p:txBody>
          <a:bodyPr/>
          <a:lstStyle/>
          <a:p>
            <a:fld id="{C5A2A175-6DD4-46E2-8650-9F551DD32B76}" type="slidenum">
              <a:rPr lang="en-GB" smtClean="0"/>
              <a:t>‹#›</a:t>
            </a:fld>
            <a:endParaRPr lang="en-GB"/>
          </a:p>
        </p:txBody>
      </p:sp>
    </p:spTree>
    <p:extLst>
      <p:ext uri="{BB962C8B-B14F-4D97-AF65-F5344CB8AC3E}">
        <p14:creationId xmlns:p14="http://schemas.microsoft.com/office/powerpoint/2010/main" val="13359037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1FF7D-3749-2DD1-9140-263DD9A945C4}"/>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991D6F-78F6-66D2-2F2B-7553C6F58991}"/>
              </a:ext>
            </a:extLst>
          </p:cNvPr>
          <p:cNvSpPr>
            <a:spLocks noGrp="1"/>
          </p:cNvSpPr>
          <p:nvPr>
            <p:ph type="dt" sz="half" idx="10"/>
          </p:nvPr>
        </p:nvSpPr>
        <p:spPr/>
        <p:txBody>
          <a:bodyPr/>
          <a:lstStyle/>
          <a:p>
            <a:fld id="{12B95251-6826-498D-9778-DDA3BB942016}" type="datetimeFigureOut">
              <a:rPr lang="en-GB" smtClean="0"/>
              <a:t>13/02/2023</a:t>
            </a:fld>
            <a:endParaRPr lang="en-GB"/>
          </a:p>
        </p:txBody>
      </p:sp>
      <p:sp>
        <p:nvSpPr>
          <p:cNvPr id="4" name="Footer Placeholder 3">
            <a:extLst>
              <a:ext uri="{FF2B5EF4-FFF2-40B4-BE49-F238E27FC236}">
                <a16:creationId xmlns:a16="http://schemas.microsoft.com/office/drawing/2014/main" id="{AD029782-685D-6582-188B-31266F93DC2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DF9D15FF-A45F-231A-1A70-A6A6B34679F8}"/>
              </a:ext>
            </a:extLst>
          </p:cNvPr>
          <p:cNvSpPr>
            <a:spLocks noGrp="1"/>
          </p:cNvSpPr>
          <p:nvPr>
            <p:ph type="sldNum" sz="quarter" idx="12"/>
          </p:nvPr>
        </p:nvSpPr>
        <p:spPr/>
        <p:txBody>
          <a:bodyPr/>
          <a:lstStyle/>
          <a:p>
            <a:fld id="{C5A2A175-6DD4-46E2-8650-9F551DD32B76}" type="slidenum">
              <a:rPr lang="en-GB" smtClean="0"/>
              <a:t>‹#›</a:t>
            </a:fld>
            <a:endParaRPr lang="en-GB"/>
          </a:p>
        </p:txBody>
      </p:sp>
    </p:spTree>
    <p:extLst>
      <p:ext uri="{BB962C8B-B14F-4D97-AF65-F5344CB8AC3E}">
        <p14:creationId xmlns:p14="http://schemas.microsoft.com/office/powerpoint/2010/main" val="405464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10EA4A-476A-4D84-FFFD-B942BAC3589C}"/>
              </a:ext>
            </a:extLst>
          </p:cNvPr>
          <p:cNvSpPr>
            <a:spLocks noGrp="1"/>
          </p:cNvSpPr>
          <p:nvPr>
            <p:ph type="dt" sz="half" idx="10"/>
          </p:nvPr>
        </p:nvSpPr>
        <p:spPr/>
        <p:txBody>
          <a:bodyPr/>
          <a:lstStyle/>
          <a:p>
            <a:fld id="{12B95251-6826-498D-9778-DDA3BB942016}" type="datetimeFigureOut">
              <a:rPr lang="en-GB" smtClean="0"/>
              <a:t>13/02/2023</a:t>
            </a:fld>
            <a:endParaRPr lang="en-GB"/>
          </a:p>
        </p:txBody>
      </p:sp>
      <p:sp>
        <p:nvSpPr>
          <p:cNvPr id="3" name="Footer Placeholder 2">
            <a:extLst>
              <a:ext uri="{FF2B5EF4-FFF2-40B4-BE49-F238E27FC236}">
                <a16:creationId xmlns:a16="http://schemas.microsoft.com/office/drawing/2014/main" id="{77AF05A1-2E4F-65CA-CD68-A7D4415BCCF1}"/>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950CBD8A-7495-68DC-5CA2-3E194981D559}"/>
              </a:ext>
            </a:extLst>
          </p:cNvPr>
          <p:cNvSpPr>
            <a:spLocks noGrp="1"/>
          </p:cNvSpPr>
          <p:nvPr>
            <p:ph type="sldNum" sz="quarter" idx="12"/>
          </p:nvPr>
        </p:nvSpPr>
        <p:spPr/>
        <p:txBody>
          <a:bodyPr/>
          <a:lstStyle/>
          <a:p>
            <a:fld id="{C5A2A175-6DD4-46E2-8650-9F551DD32B76}" type="slidenum">
              <a:rPr lang="en-GB" smtClean="0"/>
              <a:t>‹#›</a:t>
            </a:fld>
            <a:endParaRPr lang="en-GB"/>
          </a:p>
        </p:txBody>
      </p:sp>
    </p:spTree>
    <p:extLst>
      <p:ext uri="{BB962C8B-B14F-4D97-AF65-F5344CB8AC3E}">
        <p14:creationId xmlns:p14="http://schemas.microsoft.com/office/powerpoint/2010/main" val="968014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E0976-40BB-3E8B-6691-22231C08DD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92EE672-FDE9-F54B-1BC4-BCC16EC5B7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920A0A8E-A9D3-F870-13D5-7BE5AD428D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EF89C5-2EF3-4556-9A96-8863A2CFB528}"/>
              </a:ext>
            </a:extLst>
          </p:cNvPr>
          <p:cNvSpPr>
            <a:spLocks noGrp="1"/>
          </p:cNvSpPr>
          <p:nvPr>
            <p:ph type="dt" sz="half" idx="10"/>
          </p:nvPr>
        </p:nvSpPr>
        <p:spPr/>
        <p:txBody>
          <a:bodyPr/>
          <a:lstStyle/>
          <a:p>
            <a:fld id="{12B95251-6826-498D-9778-DDA3BB942016}" type="datetimeFigureOut">
              <a:rPr lang="en-GB" smtClean="0"/>
              <a:t>13/02/2023</a:t>
            </a:fld>
            <a:endParaRPr lang="en-GB"/>
          </a:p>
        </p:txBody>
      </p:sp>
      <p:sp>
        <p:nvSpPr>
          <p:cNvPr id="6" name="Footer Placeholder 5">
            <a:extLst>
              <a:ext uri="{FF2B5EF4-FFF2-40B4-BE49-F238E27FC236}">
                <a16:creationId xmlns:a16="http://schemas.microsoft.com/office/drawing/2014/main" id="{89DBF7F5-E5D9-AA17-915A-370128EB8AE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BB82101-1FA2-F9F1-798C-EA0E541354DA}"/>
              </a:ext>
            </a:extLst>
          </p:cNvPr>
          <p:cNvSpPr>
            <a:spLocks noGrp="1"/>
          </p:cNvSpPr>
          <p:nvPr>
            <p:ph type="sldNum" sz="quarter" idx="12"/>
          </p:nvPr>
        </p:nvSpPr>
        <p:spPr/>
        <p:txBody>
          <a:bodyPr/>
          <a:lstStyle/>
          <a:p>
            <a:fld id="{C5A2A175-6DD4-46E2-8650-9F551DD32B76}" type="slidenum">
              <a:rPr lang="en-GB" smtClean="0"/>
              <a:t>‹#›</a:t>
            </a:fld>
            <a:endParaRPr lang="en-GB"/>
          </a:p>
        </p:txBody>
      </p:sp>
    </p:spTree>
    <p:extLst>
      <p:ext uri="{BB962C8B-B14F-4D97-AF65-F5344CB8AC3E}">
        <p14:creationId xmlns:p14="http://schemas.microsoft.com/office/powerpoint/2010/main" val="31562232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63CA5-AA93-B3DB-5AF1-6C47771CD6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95051C1-CD33-6701-C89E-9B32E51F79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38073833-C979-0D4C-E2F1-034BFE31D4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3CA7828-3827-4370-8C76-AE97FC03B928}"/>
              </a:ext>
            </a:extLst>
          </p:cNvPr>
          <p:cNvSpPr>
            <a:spLocks noGrp="1"/>
          </p:cNvSpPr>
          <p:nvPr>
            <p:ph type="dt" sz="half" idx="10"/>
          </p:nvPr>
        </p:nvSpPr>
        <p:spPr/>
        <p:txBody>
          <a:bodyPr/>
          <a:lstStyle/>
          <a:p>
            <a:fld id="{12B95251-6826-498D-9778-DDA3BB942016}" type="datetimeFigureOut">
              <a:rPr lang="en-GB" smtClean="0"/>
              <a:t>13/02/2023</a:t>
            </a:fld>
            <a:endParaRPr lang="en-GB"/>
          </a:p>
        </p:txBody>
      </p:sp>
      <p:sp>
        <p:nvSpPr>
          <p:cNvPr id="6" name="Footer Placeholder 5">
            <a:extLst>
              <a:ext uri="{FF2B5EF4-FFF2-40B4-BE49-F238E27FC236}">
                <a16:creationId xmlns:a16="http://schemas.microsoft.com/office/drawing/2014/main" id="{D4C6710C-D8FA-5BC8-A7F1-0FBD658F6C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145D979-49AA-82BB-4311-C66744326F12}"/>
              </a:ext>
            </a:extLst>
          </p:cNvPr>
          <p:cNvSpPr>
            <a:spLocks noGrp="1"/>
          </p:cNvSpPr>
          <p:nvPr>
            <p:ph type="sldNum" sz="quarter" idx="12"/>
          </p:nvPr>
        </p:nvSpPr>
        <p:spPr/>
        <p:txBody>
          <a:bodyPr/>
          <a:lstStyle/>
          <a:p>
            <a:fld id="{C5A2A175-6DD4-46E2-8650-9F551DD32B76}" type="slidenum">
              <a:rPr lang="en-GB" smtClean="0"/>
              <a:t>‹#›</a:t>
            </a:fld>
            <a:endParaRPr lang="en-GB"/>
          </a:p>
        </p:txBody>
      </p:sp>
    </p:spTree>
    <p:extLst>
      <p:ext uri="{BB962C8B-B14F-4D97-AF65-F5344CB8AC3E}">
        <p14:creationId xmlns:p14="http://schemas.microsoft.com/office/powerpoint/2010/main" val="3655667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3AB39D-E014-5FE5-0008-CE50FA95B2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6C53BD8-763C-B143-55AB-D51B18CAC9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C1F63274-E9F0-ED80-7507-399AD4C04A8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B95251-6826-498D-9778-DDA3BB942016}" type="datetimeFigureOut">
              <a:rPr lang="en-GB" smtClean="0"/>
              <a:t>13/02/2023</a:t>
            </a:fld>
            <a:endParaRPr lang="en-GB"/>
          </a:p>
        </p:txBody>
      </p:sp>
      <p:sp>
        <p:nvSpPr>
          <p:cNvPr id="5" name="Footer Placeholder 4">
            <a:extLst>
              <a:ext uri="{FF2B5EF4-FFF2-40B4-BE49-F238E27FC236}">
                <a16:creationId xmlns:a16="http://schemas.microsoft.com/office/drawing/2014/main" id="{999DCB78-121D-3188-39DE-78DED4144C7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07BBCE4-C78C-8AF5-2AAF-5D63583A92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A2A175-6DD4-46E2-8650-9F551DD32B76}" type="slidenum">
              <a:rPr lang="en-GB" smtClean="0"/>
              <a:t>‹#›</a:t>
            </a:fld>
            <a:endParaRPr lang="en-GB"/>
          </a:p>
        </p:txBody>
      </p:sp>
    </p:spTree>
    <p:extLst>
      <p:ext uri="{BB962C8B-B14F-4D97-AF65-F5344CB8AC3E}">
        <p14:creationId xmlns:p14="http://schemas.microsoft.com/office/powerpoint/2010/main" val="14934490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AB18-8B8F-FF17-C169-FD6EC19FE8FA}"/>
              </a:ext>
            </a:extLst>
          </p:cNvPr>
          <p:cNvSpPr>
            <a:spLocks noGrp="1"/>
          </p:cNvSpPr>
          <p:nvPr>
            <p:ph type="ctrTitle"/>
          </p:nvPr>
        </p:nvSpPr>
        <p:spPr>
          <a:xfrm>
            <a:off x="1631157" y="2522538"/>
            <a:ext cx="9144000" cy="2387600"/>
          </a:xfrm>
        </p:spPr>
        <p:txBody>
          <a:bodyPr>
            <a:normAutofit fontScale="90000"/>
          </a:bodyPr>
          <a:lstStyle/>
          <a:p>
            <a:r>
              <a:rPr lang="en-GB" sz="8000" b="1"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Extraction of the motion of fingers</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endParaRPr lang="en-GB" dirty="0"/>
          </a:p>
        </p:txBody>
      </p:sp>
    </p:spTree>
    <p:extLst>
      <p:ext uri="{BB962C8B-B14F-4D97-AF65-F5344CB8AC3E}">
        <p14:creationId xmlns:p14="http://schemas.microsoft.com/office/powerpoint/2010/main" val="3470864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CF07-C5D6-D289-AD37-F0D5AA27E65F}"/>
              </a:ext>
            </a:extLst>
          </p:cNvPr>
          <p:cNvSpPr>
            <a:spLocks noGrp="1"/>
          </p:cNvSpPr>
          <p:nvPr>
            <p:ph type="title"/>
          </p:nvPr>
        </p:nvSpPr>
        <p:spPr/>
        <p:txBody>
          <a:bodyPr>
            <a:normAutofit/>
          </a:bodyPr>
          <a:lstStyle/>
          <a:p>
            <a:pPr algn="ctr"/>
            <a:r>
              <a:rPr lang="en-GB" sz="5400" b="1" dirty="0"/>
              <a:t>Upper view</a:t>
            </a:r>
          </a:p>
        </p:txBody>
      </p:sp>
      <p:pic>
        <p:nvPicPr>
          <p:cNvPr id="4" name="Picture 3">
            <a:extLst>
              <a:ext uri="{FF2B5EF4-FFF2-40B4-BE49-F238E27FC236}">
                <a16:creationId xmlns:a16="http://schemas.microsoft.com/office/drawing/2014/main" id="{483E4A00-E0D9-4EC6-1E5B-3983984D3165}"/>
              </a:ext>
            </a:extLst>
          </p:cNvPr>
          <p:cNvPicPr>
            <a:picLocks noChangeAspect="1"/>
          </p:cNvPicPr>
          <p:nvPr/>
        </p:nvPicPr>
        <p:blipFill>
          <a:blip r:embed="rId2"/>
          <a:stretch>
            <a:fillRect/>
          </a:stretch>
        </p:blipFill>
        <p:spPr>
          <a:xfrm>
            <a:off x="2742186" y="1306307"/>
            <a:ext cx="7289320" cy="5309646"/>
          </a:xfrm>
          <a:prstGeom prst="rect">
            <a:avLst/>
          </a:prstGeom>
        </p:spPr>
      </p:pic>
      <p:sp>
        <p:nvSpPr>
          <p:cNvPr id="5" name="Oval 4">
            <a:extLst>
              <a:ext uri="{FF2B5EF4-FFF2-40B4-BE49-F238E27FC236}">
                <a16:creationId xmlns:a16="http://schemas.microsoft.com/office/drawing/2014/main" id="{2D54E4AA-09B5-AD61-07F8-9A5543EA7210}"/>
              </a:ext>
            </a:extLst>
          </p:cNvPr>
          <p:cNvSpPr/>
          <p:nvPr/>
        </p:nvSpPr>
        <p:spPr>
          <a:xfrm>
            <a:off x="4708011" y="1306307"/>
            <a:ext cx="2904565" cy="140914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81654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AD72DA-8694-9659-3273-615347C19A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12843" y="1425658"/>
            <a:ext cx="5582137" cy="4622770"/>
          </a:xfrm>
          <a:prstGeom prst="rect">
            <a:avLst/>
          </a:prstGeom>
        </p:spPr>
      </p:pic>
      <p:sp>
        <p:nvSpPr>
          <p:cNvPr id="5" name="TextBox 4">
            <a:extLst>
              <a:ext uri="{FF2B5EF4-FFF2-40B4-BE49-F238E27FC236}">
                <a16:creationId xmlns:a16="http://schemas.microsoft.com/office/drawing/2014/main" id="{14662CDC-B0B3-72F1-379E-77AFD863A6FB}"/>
              </a:ext>
            </a:extLst>
          </p:cNvPr>
          <p:cNvSpPr txBox="1"/>
          <p:nvPr/>
        </p:nvSpPr>
        <p:spPr>
          <a:xfrm>
            <a:off x="464344" y="165378"/>
            <a:ext cx="9234027" cy="923330"/>
          </a:xfrm>
          <a:prstGeom prst="rect">
            <a:avLst/>
          </a:prstGeom>
          <a:noFill/>
        </p:spPr>
        <p:txBody>
          <a:bodyPr wrap="square">
            <a:spAutoFit/>
          </a:bodyPr>
          <a:lstStyle/>
          <a:p>
            <a:r>
              <a:rPr lang="en-GB" sz="5400" dirty="0"/>
              <a:t>Compute the </a:t>
            </a:r>
            <a:r>
              <a:rPr lang="en-GB" sz="5400" dirty="0">
                <a:effectLst/>
                <a:latin typeface="Calibri" panose="020F0502020204030204" pitchFamily="34" charset="0"/>
                <a:ea typeface="Calibri" panose="020F0502020204030204" pitchFamily="34" charset="0"/>
                <a:cs typeface="Times New Roman" panose="02020603050405020304" pitchFamily="18" charset="0"/>
              </a:rPr>
              <a:t>centre of the palm</a:t>
            </a:r>
            <a:endParaRPr lang="en-GB" sz="5400" dirty="0"/>
          </a:p>
        </p:txBody>
      </p:sp>
      <p:sp>
        <p:nvSpPr>
          <p:cNvPr id="6" name="Content Placeholder 2">
            <a:extLst>
              <a:ext uri="{FF2B5EF4-FFF2-40B4-BE49-F238E27FC236}">
                <a16:creationId xmlns:a16="http://schemas.microsoft.com/office/drawing/2014/main" id="{CFEC537D-9E51-A4C4-6B8E-6D2C5383A2EE}"/>
              </a:ext>
            </a:extLst>
          </p:cNvPr>
          <p:cNvSpPr>
            <a:spLocks noGrp="1"/>
          </p:cNvSpPr>
          <p:nvPr>
            <p:ph idx="1"/>
          </p:nvPr>
        </p:nvSpPr>
        <p:spPr>
          <a:xfrm>
            <a:off x="7336630" y="1088708"/>
            <a:ext cx="4017169" cy="5088255"/>
          </a:xfrm>
        </p:spPr>
        <p:txBody>
          <a:bodyPr>
            <a:noAutofit/>
          </a:bodyPr>
          <a:lstStyle/>
          <a:p>
            <a:pPr>
              <a:lnSpc>
                <a:spcPct val="107000"/>
              </a:lnSpc>
              <a:spcAft>
                <a:spcPts val="800"/>
              </a:spcAft>
            </a:pPr>
            <a:r>
              <a:rPr lang="en-GB" sz="2400" b="0" i="0" u="none" strike="noStrike" baseline="0" dirty="0">
                <a:solidFill>
                  <a:srgbClr val="000000"/>
                </a:solidFill>
                <a:latin typeface="Calibri" panose="020F0502020204030204" pitchFamily="34" charset="0"/>
              </a:rPr>
              <a:t>Resize the images to try to centre the palm of the hands and extract the edges using the Canny method</a:t>
            </a:r>
          </a:p>
          <a:p>
            <a:pPr>
              <a:lnSpc>
                <a:spcPct val="107000"/>
              </a:lnSpc>
              <a:spcAft>
                <a:spcPts val="800"/>
              </a:spcAft>
            </a:pPr>
            <a:r>
              <a:rPr lang="en-GB" sz="2400" b="0" i="0" u="none" strike="noStrike" baseline="0" dirty="0">
                <a:solidFill>
                  <a:srgbClr val="000000"/>
                </a:solidFill>
                <a:latin typeface="Calibri" panose="020F0502020204030204" pitchFamily="34" charset="0"/>
              </a:rPr>
              <a:t> </a:t>
            </a:r>
            <a:r>
              <a:rPr lang="en-GB" sz="2400" dirty="0">
                <a:latin typeface="Calibri" panose="020F0502020204030204" pitchFamily="34" charset="0"/>
                <a:ea typeface="Calibri" panose="020F0502020204030204" pitchFamily="34" charset="0"/>
                <a:cs typeface="Times New Roman" panose="02020603050405020304" pitchFamily="18" charset="0"/>
              </a:rPr>
              <a:t>Compute the </a:t>
            </a:r>
            <a:r>
              <a:rPr lang="en-GB" sz="2400" dirty="0">
                <a:effectLst/>
                <a:latin typeface="Calibri" panose="020F0502020204030204" pitchFamily="34" charset="0"/>
                <a:ea typeface="Calibri" panose="020F0502020204030204" pitchFamily="34" charset="0"/>
                <a:cs typeface="Times New Roman" panose="02020603050405020304" pitchFamily="18" charset="0"/>
              </a:rPr>
              <a:t>distance transform of the obtained image of each hand and find the point of the image having the maximum value</a:t>
            </a:r>
          </a:p>
        </p:txBody>
      </p:sp>
    </p:spTree>
    <p:extLst>
      <p:ext uri="{BB962C8B-B14F-4D97-AF65-F5344CB8AC3E}">
        <p14:creationId xmlns:p14="http://schemas.microsoft.com/office/powerpoint/2010/main" val="4134025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B87868-87CD-530D-7B8A-78A70DBF01D4}"/>
              </a:ext>
            </a:extLst>
          </p:cNvPr>
          <p:cNvPicPr>
            <a:picLocks noChangeAspect="1"/>
          </p:cNvPicPr>
          <p:nvPr/>
        </p:nvPicPr>
        <p:blipFill>
          <a:blip r:embed="rId2"/>
          <a:stretch>
            <a:fillRect/>
          </a:stretch>
        </p:blipFill>
        <p:spPr>
          <a:xfrm>
            <a:off x="92869" y="1733130"/>
            <a:ext cx="7477381" cy="3391740"/>
          </a:xfrm>
          <a:prstGeom prst="rect">
            <a:avLst/>
          </a:prstGeom>
        </p:spPr>
      </p:pic>
      <p:sp>
        <p:nvSpPr>
          <p:cNvPr id="6" name="TextBox 5">
            <a:extLst>
              <a:ext uri="{FF2B5EF4-FFF2-40B4-BE49-F238E27FC236}">
                <a16:creationId xmlns:a16="http://schemas.microsoft.com/office/drawing/2014/main" id="{6516081C-E5EC-0974-81CC-B117FFF7B2ED}"/>
              </a:ext>
            </a:extLst>
          </p:cNvPr>
          <p:cNvSpPr txBox="1"/>
          <p:nvPr/>
        </p:nvSpPr>
        <p:spPr>
          <a:xfrm>
            <a:off x="464344" y="165378"/>
            <a:ext cx="9234027" cy="923330"/>
          </a:xfrm>
          <a:prstGeom prst="rect">
            <a:avLst/>
          </a:prstGeom>
          <a:noFill/>
        </p:spPr>
        <p:txBody>
          <a:bodyPr wrap="square">
            <a:spAutoFit/>
          </a:bodyPr>
          <a:lstStyle/>
          <a:p>
            <a:r>
              <a:rPr lang="en-GB" sz="5400" dirty="0"/>
              <a:t>Extract the fingers</a:t>
            </a:r>
          </a:p>
        </p:txBody>
      </p:sp>
      <p:sp>
        <p:nvSpPr>
          <p:cNvPr id="7" name="Content Placeholder 2">
            <a:extLst>
              <a:ext uri="{FF2B5EF4-FFF2-40B4-BE49-F238E27FC236}">
                <a16:creationId xmlns:a16="http://schemas.microsoft.com/office/drawing/2014/main" id="{4FE3D8AB-86F6-1308-3101-3E232D86C513}"/>
              </a:ext>
            </a:extLst>
          </p:cNvPr>
          <p:cNvSpPr>
            <a:spLocks noGrp="1"/>
          </p:cNvSpPr>
          <p:nvPr>
            <p:ph idx="1"/>
          </p:nvPr>
        </p:nvSpPr>
        <p:spPr>
          <a:xfrm>
            <a:off x="7843836" y="1112997"/>
            <a:ext cx="4017169" cy="5088255"/>
          </a:xfrm>
        </p:spPr>
        <p:txBody>
          <a:bodyPr>
            <a:noAutofit/>
          </a:bodyPr>
          <a:lstStyle/>
          <a:p>
            <a:pPr>
              <a:lnSpc>
                <a:spcPct val="107000"/>
              </a:lnSpc>
              <a:spcAft>
                <a:spcPts val="800"/>
              </a:spcAft>
            </a:pPr>
            <a:r>
              <a:rPr lang="en-GB" sz="3600" dirty="0">
                <a:latin typeface="Calibri" panose="020F0502020204030204" pitchFamily="34" charset="0"/>
                <a:ea typeface="Calibri" panose="020F0502020204030204" pitchFamily="34" charset="0"/>
                <a:cs typeface="Times New Roman" panose="02020603050405020304" pitchFamily="18" charset="0"/>
              </a:rPr>
              <a:t>Remove a circle centred in the previously computed centre of the palm from the image of the hands</a:t>
            </a:r>
            <a:endParaRPr lang="en-GB" sz="3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59248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with medium confidence">
            <a:extLst>
              <a:ext uri="{FF2B5EF4-FFF2-40B4-BE49-F238E27FC236}">
                <a16:creationId xmlns:a16="http://schemas.microsoft.com/office/drawing/2014/main" id="{1E834B7F-E157-4E57-360C-DB0111AC0E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6919" y="708063"/>
            <a:ext cx="7873250" cy="2626808"/>
          </a:xfrm>
          <a:prstGeom prst="rect">
            <a:avLst/>
          </a:prstGeom>
        </p:spPr>
      </p:pic>
      <p:pic>
        <p:nvPicPr>
          <p:cNvPr id="5" name="Picture 4" descr="Chart&#10;&#10;Description automatically generated">
            <a:extLst>
              <a:ext uri="{FF2B5EF4-FFF2-40B4-BE49-F238E27FC236}">
                <a16:creationId xmlns:a16="http://schemas.microsoft.com/office/drawing/2014/main" id="{986F8AEB-4748-D3E4-B29F-98FD920F8A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6919" y="3523130"/>
            <a:ext cx="3818542" cy="2312894"/>
          </a:xfrm>
          <a:prstGeom prst="rect">
            <a:avLst/>
          </a:prstGeom>
        </p:spPr>
      </p:pic>
      <p:sp>
        <p:nvSpPr>
          <p:cNvPr id="6" name="Content Placeholder 2">
            <a:extLst>
              <a:ext uri="{FF2B5EF4-FFF2-40B4-BE49-F238E27FC236}">
                <a16:creationId xmlns:a16="http://schemas.microsoft.com/office/drawing/2014/main" id="{9B673109-6CB2-2E96-98E9-7217F6AF18AE}"/>
              </a:ext>
            </a:extLst>
          </p:cNvPr>
          <p:cNvSpPr>
            <a:spLocks noGrp="1"/>
          </p:cNvSpPr>
          <p:nvPr>
            <p:ph idx="1"/>
          </p:nvPr>
        </p:nvSpPr>
        <p:spPr>
          <a:xfrm>
            <a:off x="9087128" y="179295"/>
            <a:ext cx="2877953" cy="5107558"/>
          </a:xfrm>
        </p:spPr>
        <p:txBody>
          <a:bodyPr>
            <a:noAutofit/>
          </a:bodyPr>
          <a:lstStyle/>
          <a:p>
            <a:pPr>
              <a:lnSpc>
                <a:spcPct val="107000"/>
              </a:lnSpc>
              <a:spcAft>
                <a:spcPts val="800"/>
              </a:spcAft>
            </a:pPr>
            <a:r>
              <a:rPr lang="en-GB" sz="3600" dirty="0">
                <a:latin typeface="Calibri" panose="020F0502020204030204" pitchFamily="34" charset="0"/>
                <a:ea typeface="Calibri" panose="020F0502020204030204" pitchFamily="34" charset="0"/>
                <a:cs typeface="Times New Roman" panose="02020603050405020304" pitchFamily="18" charset="0"/>
              </a:rPr>
              <a:t>Compute the connected components</a:t>
            </a:r>
            <a:endParaRPr lang="en-GB" sz="3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37472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9B673109-6CB2-2E96-98E9-7217F6AF18AE}"/>
              </a:ext>
            </a:extLst>
          </p:cNvPr>
          <p:cNvSpPr>
            <a:spLocks noGrp="1"/>
          </p:cNvSpPr>
          <p:nvPr>
            <p:ph idx="1"/>
          </p:nvPr>
        </p:nvSpPr>
        <p:spPr>
          <a:xfrm>
            <a:off x="8988516" y="304801"/>
            <a:ext cx="3203484" cy="3323582"/>
          </a:xfrm>
        </p:spPr>
        <p:txBody>
          <a:bodyPr>
            <a:noAutofit/>
          </a:bodyPr>
          <a:lstStyle/>
          <a:p>
            <a:pPr>
              <a:lnSpc>
                <a:spcPct val="107000"/>
              </a:lnSpc>
              <a:spcAft>
                <a:spcPts val="800"/>
              </a:spcAft>
            </a:pPr>
            <a:r>
              <a:rPr lang="en-GB" sz="3600" dirty="0">
                <a:latin typeface="Calibri" panose="020F0502020204030204" pitchFamily="34" charset="0"/>
                <a:ea typeface="Calibri" panose="020F0502020204030204" pitchFamily="34" charset="0"/>
                <a:cs typeface="Times New Roman" panose="02020603050405020304" pitchFamily="18" charset="0"/>
              </a:rPr>
              <a:t>Crop and possibly rotate</a:t>
            </a:r>
          </a:p>
          <a:p>
            <a:pPr>
              <a:lnSpc>
                <a:spcPct val="107000"/>
              </a:lnSpc>
              <a:spcAft>
                <a:spcPts val="800"/>
              </a:spcAft>
            </a:pPr>
            <a:r>
              <a:rPr lang="en-GB" sz="3600" dirty="0">
                <a:latin typeface="Calibri" panose="020F0502020204030204" pitchFamily="34" charset="0"/>
                <a:ea typeface="Calibri" panose="020F0502020204030204" pitchFamily="34" charset="0"/>
                <a:cs typeface="Times New Roman" panose="02020603050405020304" pitchFamily="18" charset="0"/>
              </a:rPr>
              <a:t>Compute some tangency lines to make the identification of the junctions easier</a:t>
            </a:r>
          </a:p>
        </p:txBody>
      </p:sp>
      <p:pic>
        <p:nvPicPr>
          <p:cNvPr id="2" name="Picture 1" descr="Shape&#10;&#10;Description automatically generated">
            <a:extLst>
              <a:ext uri="{FF2B5EF4-FFF2-40B4-BE49-F238E27FC236}">
                <a16:creationId xmlns:a16="http://schemas.microsoft.com/office/drawing/2014/main" id="{300E234D-FBC7-6AE6-ECB6-F43BC5945063}"/>
              </a:ext>
            </a:extLst>
          </p:cNvPr>
          <p:cNvPicPr>
            <a:picLocks noChangeAspect="1"/>
          </p:cNvPicPr>
          <p:nvPr/>
        </p:nvPicPr>
        <p:blipFill>
          <a:blip r:embed="rId2"/>
          <a:stretch>
            <a:fillRect/>
          </a:stretch>
        </p:blipFill>
        <p:spPr>
          <a:xfrm>
            <a:off x="203125" y="962753"/>
            <a:ext cx="8534723" cy="4541577"/>
          </a:xfrm>
          <a:prstGeom prst="rect">
            <a:avLst/>
          </a:prstGeom>
        </p:spPr>
      </p:pic>
    </p:spTree>
    <p:extLst>
      <p:ext uri="{BB962C8B-B14F-4D97-AF65-F5344CB8AC3E}">
        <p14:creationId xmlns:p14="http://schemas.microsoft.com/office/powerpoint/2010/main" val="18418653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 application&#10;&#10;Description automatically generated">
            <a:extLst>
              <a:ext uri="{FF2B5EF4-FFF2-40B4-BE49-F238E27FC236}">
                <a16:creationId xmlns:a16="http://schemas.microsoft.com/office/drawing/2014/main" id="{93395BDB-E317-C027-8C7E-B99D88092424}"/>
              </a:ext>
            </a:extLst>
          </p:cNvPr>
          <p:cNvPicPr>
            <a:picLocks noChangeAspect="1"/>
          </p:cNvPicPr>
          <p:nvPr/>
        </p:nvPicPr>
        <p:blipFill>
          <a:blip r:embed="rId2"/>
          <a:stretch>
            <a:fillRect/>
          </a:stretch>
        </p:blipFill>
        <p:spPr>
          <a:xfrm>
            <a:off x="1749658" y="1132074"/>
            <a:ext cx="8692683" cy="4593851"/>
          </a:xfrm>
          <a:prstGeom prst="rect">
            <a:avLst/>
          </a:prstGeom>
        </p:spPr>
      </p:pic>
    </p:spTree>
    <p:extLst>
      <p:ext uri="{BB962C8B-B14F-4D97-AF65-F5344CB8AC3E}">
        <p14:creationId xmlns:p14="http://schemas.microsoft.com/office/powerpoint/2010/main" val="1556632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9898162-562C-53D8-3B01-4B39C6B68258}"/>
              </a:ext>
            </a:extLst>
          </p:cNvPr>
          <p:cNvSpPr>
            <a:spLocks noGrp="1"/>
          </p:cNvSpPr>
          <p:nvPr>
            <p:ph idx="1"/>
          </p:nvPr>
        </p:nvSpPr>
        <p:spPr>
          <a:xfrm>
            <a:off x="5698157" y="294798"/>
            <a:ext cx="6121666" cy="5107558"/>
          </a:xfrm>
        </p:spPr>
        <p:txBody>
          <a:bodyPr>
            <a:noAutofit/>
          </a:bodyPr>
          <a:lstStyle/>
          <a:p>
            <a:pPr>
              <a:lnSpc>
                <a:spcPct val="107000"/>
              </a:lnSpc>
              <a:spcAft>
                <a:spcPts val="800"/>
              </a:spcAft>
            </a:pPr>
            <a:r>
              <a:rPr lang="en-GB" sz="2000" dirty="0">
                <a:effectLst/>
                <a:latin typeface="Calibri" panose="020F0502020204030204" pitchFamily="34" charset="0"/>
                <a:ea typeface="Calibri" panose="020F0502020204030204" pitchFamily="34" charset="0"/>
                <a:cs typeface="Times New Roman" panose="02020603050405020304" pitchFamily="18" charset="0"/>
              </a:rPr>
              <a:t>It is quite easy to identify the three articulations because the edges move far away from the line as soon as a junction is met and also by observing the change of the inclination of the edges of the profile of the lower part of the finger.</a:t>
            </a:r>
          </a:p>
          <a:p>
            <a:pPr>
              <a:lnSpc>
                <a:spcPct val="107000"/>
              </a:lnSpc>
              <a:spcAft>
                <a:spcPts val="80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B97B498C-5CAF-2509-95D0-79590A275D53}"/>
              </a:ext>
            </a:extLst>
          </p:cNvPr>
          <p:cNvPicPr>
            <a:picLocks noChangeAspect="1"/>
          </p:cNvPicPr>
          <p:nvPr/>
        </p:nvPicPr>
        <p:blipFill>
          <a:blip r:embed="rId2"/>
          <a:stretch>
            <a:fillRect/>
          </a:stretch>
        </p:blipFill>
        <p:spPr>
          <a:xfrm>
            <a:off x="895901" y="162174"/>
            <a:ext cx="4105275" cy="5667375"/>
          </a:xfrm>
          <a:prstGeom prst="rect">
            <a:avLst/>
          </a:prstGeom>
        </p:spPr>
      </p:pic>
    </p:spTree>
    <p:extLst>
      <p:ext uri="{BB962C8B-B14F-4D97-AF65-F5344CB8AC3E}">
        <p14:creationId xmlns:p14="http://schemas.microsoft.com/office/powerpoint/2010/main" val="344332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9898162-562C-53D8-3B01-4B39C6B68258}"/>
              </a:ext>
            </a:extLst>
          </p:cNvPr>
          <p:cNvSpPr>
            <a:spLocks noGrp="1"/>
          </p:cNvSpPr>
          <p:nvPr>
            <p:ph idx="1"/>
          </p:nvPr>
        </p:nvSpPr>
        <p:spPr>
          <a:xfrm>
            <a:off x="5698157" y="294798"/>
            <a:ext cx="6121666" cy="5107558"/>
          </a:xfrm>
        </p:spPr>
        <p:txBody>
          <a:bodyPr>
            <a:noAutofit/>
          </a:bodyPr>
          <a:lstStyle/>
          <a:p>
            <a:pPr>
              <a:lnSpc>
                <a:spcPct val="107000"/>
              </a:lnSpc>
              <a:spcAft>
                <a:spcPts val="80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000" dirty="0">
                <a:latin typeface="Calibri" panose="020F0502020204030204" pitchFamily="34" charset="0"/>
                <a:ea typeface="Calibri" panose="020F0502020204030204" pitchFamily="34" charset="0"/>
                <a:cs typeface="Times New Roman" panose="02020603050405020304" pitchFamily="18" charset="0"/>
              </a:rPr>
              <a:t>T</a:t>
            </a:r>
            <a:r>
              <a:rPr lang="en-GB" sz="2000" dirty="0">
                <a:effectLst/>
                <a:latin typeface="Calibri" panose="020F0502020204030204" pitchFamily="34" charset="0"/>
                <a:ea typeface="Calibri" panose="020F0502020204030204" pitchFamily="34" charset="0"/>
                <a:cs typeface="Times New Roman" panose="02020603050405020304" pitchFamily="18" charset="0"/>
              </a:rPr>
              <a:t>he point from which the edges of the finger begin to differ from the line (that in this case is the area inside the blue circle) identifies the last of the joints of the little finger (the one closest to the fingertip). </a:t>
            </a:r>
          </a:p>
          <a:p>
            <a:pPr>
              <a:lnSpc>
                <a:spcPct val="107000"/>
              </a:lnSpc>
              <a:spcAft>
                <a:spcPts val="80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B97B498C-5CAF-2509-95D0-79590A275D53}"/>
              </a:ext>
            </a:extLst>
          </p:cNvPr>
          <p:cNvPicPr>
            <a:picLocks noChangeAspect="1"/>
          </p:cNvPicPr>
          <p:nvPr/>
        </p:nvPicPr>
        <p:blipFill>
          <a:blip r:embed="rId2"/>
          <a:stretch>
            <a:fillRect/>
          </a:stretch>
        </p:blipFill>
        <p:spPr>
          <a:xfrm>
            <a:off x="895901" y="162174"/>
            <a:ext cx="4105275" cy="5667375"/>
          </a:xfrm>
          <a:prstGeom prst="rect">
            <a:avLst/>
          </a:prstGeom>
        </p:spPr>
      </p:pic>
    </p:spTree>
    <p:extLst>
      <p:ext uri="{BB962C8B-B14F-4D97-AF65-F5344CB8AC3E}">
        <p14:creationId xmlns:p14="http://schemas.microsoft.com/office/powerpoint/2010/main" val="529515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9898162-562C-53D8-3B01-4B39C6B68258}"/>
              </a:ext>
            </a:extLst>
          </p:cNvPr>
          <p:cNvSpPr>
            <a:spLocks noGrp="1"/>
          </p:cNvSpPr>
          <p:nvPr>
            <p:ph idx="1"/>
          </p:nvPr>
        </p:nvSpPr>
        <p:spPr>
          <a:xfrm>
            <a:off x="5698157" y="294798"/>
            <a:ext cx="6121666" cy="5107558"/>
          </a:xfrm>
        </p:spPr>
        <p:txBody>
          <a:bodyPr>
            <a:noAutofit/>
          </a:bodyPr>
          <a:lstStyle/>
          <a:p>
            <a:pPr>
              <a:lnSpc>
                <a:spcPct val="107000"/>
              </a:lnSpc>
              <a:spcAft>
                <a:spcPts val="80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20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000" dirty="0">
                <a:effectLst/>
                <a:latin typeface="Calibri" panose="020F0502020204030204" pitchFamily="34" charset="0"/>
                <a:ea typeface="Calibri" panose="020F0502020204030204" pitchFamily="34" charset="0"/>
                <a:cs typeface="Times New Roman" panose="02020603050405020304" pitchFamily="18" charset="0"/>
              </a:rPr>
              <a:t>The same joint can also be identified by observing the change of the inclination of the edges of the profile of the lower part of the finger (that in this case is the area inside the yellow circle).</a:t>
            </a:r>
          </a:p>
          <a:p>
            <a:pPr>
              <a:lnSpc>
                <a:spcPct val="107000"/>
              </a:lnSpc>
              <a:spcAft>
                <a:spcPts val="800"/>
              </a:spcAft>
            </a:pPr>
            <a:endParaRPr lang="en-GB" sz="2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B97B498C-5CAF-2509-95D0-79590A275D53}"/>
              </a:ext>
            </a:extLst>
          </p:cNvPr>
          <p:cNvPicPr>
            <a:picLocks noChangeAspect="1"/>
          </p:cNvPicPr>
          <p:nvPr/>
        </p:nvPicPr>
        <p:blipFill>
          <a:blip r:embed="rId2"/>
          <a:stretch>
            <a:fillRect/>
          </a:stretch>
        </p:blipFill>
        <p:spPr>
          <a:xfrm>
            <a:off x="895901" y="162174"/>
            <a:ext cx="4105275" cy="5667375"/>
          </a:xfrm>
          <a:prstGeom prst="rect">
            <a:avLst/>
          </a:prstGeom>
        </p:spPr>
      </p:pic>
    </p:spTree>
    <p:extLst>
      <p:ext uri="{BB962C8B-B14F-4D97-AF65-F5344CB8AC3E}">
        <p14:creationId xmlns:p14="http://schemas.microsoft.com/office/powerpoint/2010/main" val="2766187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9EB84E-C0C1-08F1-8FC5-C09A3FDD2361}"/>
              </a:ext>
            </a:extLst>
          </p:cNvPr>
          <p:cNvPicPr>
            <a:picLocks noChangeAspect="1"/>
          </p:cNvPicPr>
          <p:nvPr/>
        </p:nvPicPr>
        <p:blipFill>
          <a:blip r:embed="rId2"/>
          <a:stretch>
            <a:fillRect/>
          </a:stretch>
        </p:blipFill>
        <p:spPr>
          <a:xfrm>
            <a:off x="4294685" y="640188"/>
            <a:ext cx="3602629" cy="5577624"/>
          </a:xfrm>
          <a:prstGeom prst="rect">
            <a:avLst/>
          </a:prstGeom>
        </p:spPr>
      </p:pic>
    </p:spTree>
    <p:extLst>
      <p:ext uri="{BB962C8B-B14F-4D97-AF65-F5344CB8AC3E}">
        <p14:creationId xmlns:p14="http://schemas.microsoft.com/office/powerpoint/2010/main" val="4162362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0574-48D1-4998-B88E-05D4B261A35E}"/>
              </a:ext>
            </a:extLst>
          </p:cNvPr>
          <p:cNvSpPr>
            <a:spLocks noGrp="1"/>
          </p:cNvSpPr>
          <p:nvPr>
            <p:ph type="title"/>
          </p:nvPr>
        </p:nvSpPr>
        <p:spPr/>
        <p:txBody>
          <a:bodyPr>
            <a:normAutofit/>
          </a:bodyPr>
          <a:lstStyle/>
          <a:p>
            <a:r>
              <a:rPr lang="en-GB" sz="7200" b="1" dirty="0"/>
              <a:t>Goal:</a:t>
            </a:r>
          </a:p>
        </p:txBody>
      </p:sp>
      <p:sp>
        <p:nvSpPr>
          <p:cNvPr id="3" name="Content Placeholder 2">
            <a:extLst>
              <a:ext uri="{FF2B5EF4-FFF2-40B4-BE49-F238E27FC236}">
                <a16:creationId xmlns:a16="http://schemas.microsoft.com/office/drawing/2014/main" id="{9F14C13F-241C-468D-62F2-1C6FEC337D09}"/>
              </a:ext>
            </a:extLst>
          </p:cNvPr>
          <p:cNvSpPr>
            <a:spLocks noGrp="1"/>
          </p:cNvSpPr>
          <p:nvPr>
            <p:ph idx="1"/>
          </p:nvPr>
        </p:nvSpPr>
        <p:spPr/>
        <p:txBody>
          <a:bodyPr>
            <a:normAutofit/>
          </a:bodyPr>
          <a:lstStyle/>
          <a:p>
            <a:r>
              <a:rPr lang="en-GB" sz="6000" dirty="0">
                <a:solidFill>
                  <a:srgbClr val="212121"/>
                </a:solidFill>
                <a:latin typeface="Calibri" panose="020F0502020204030204" pitchFamily="34" charset="0"/>
                <a:ea typeface="Calibri" panose="020F0502020204030204" pitchFamily="34" charset="0"/>
              </a:rPr>
              <a:t>T</a:t>
            </a:r>
            <a:r>
              <a:rPr lang="en-GB" sz="6000" dirty="0">
                <a:solidFill>
                  <a:srgbClr val="212121"/>
                </a:solidFill>
                <a:effectLst/>
                <a:latin typeface="Calibri" panose="020F0502020204030204" pitchFamily="34" charset="0"/>
                <a:ea typeface="Calibri" panose="020F0502020204030204" pitchFamily="34" charset="0"/>
              </a:rPr>
              <a:t>o extract the motion of fingers (in their three articulations) of keyboard player from a video sequence</a:t>
            </a:r>
            <a:endParaRPr lang="en-GB" sz="6000" dirty="0"/>
          </a:p>
        </p:txBody>
      </p:sp>
    </p:spTree>
    <p:extLst>
      <p:ext uri="{BB962C8B-B14F-4D97-AF65-F5344CB8AC3E}">
        <p14:creationId xmlns:p14="http://schemas.microsoft.com/office/powerpoint/2010/main" val="42354556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ACF07-C5D6-D289-AD37-F0D5AA27E65F}"/>
              </a:ext>
            </a:extLst>
          </p:cNvPr>
          <p:cNvSpPr>
            <a:spLocks noGrp="1"/>
          </p:cNvSpPr>
          <p:nvPr>
            <p:ph type="title"/>
          </p:nvPr>
        </p:nvSpPr>
        <p:spPr>
          <a:xfrm>
            <a:off x="838200" y="346272"/>
            <a:ext cx="10515600" cy="1325563"/>
          </a:xfrm>
        </p:spPr>
        <p:txBody>
          <a:bodyPr/>
          <a:lstStyle/>
          <a:p>
            <a:pPr algn="ctr"/>
            <a:r>
              <a:rPr lang="en-GB" sz="5400" b="1" dirty="0"/>
              <a:t>Side</a:t>
            </a:r>
            <a:r>
              <a:rPr lang="en-GB" sz="4400" b="1" dirty="0"/>
              <a:t> </a:t>
            </a:r>
            <a:r>
              <a:rPr lang="en-GB" sz="5400" b="1" dirty="0"/>
              <a:t>view</a:t>
            </a:r>
          </a:p>
        </p:txBody>
      </p:sp>
      <p:pic>
        <p:nvPicPr>
          <p:cNvPr id="4" name="Picture 3">
            <a:extLst>
              <a:ext uri="{FF2B5EF4-FFF2-40B4-BE49-F238E27FC236}">
                <a16:creationId xmlns:a16="http://schemas.microsoft.com/office/drawing/2014/main" id="{483E4A00-E0D9-4EC6-1E5B-3983984D3165}"/>
              </a:ext>
            </a:extLst>
          </p:cNvPr>
          <p:cNvPicPr>
            <a:picLocks noChangeAspect="1"/>
          </p:cNvPicPr>
          <p:nvPr/>
        </p:nvPicPr>
        <p:blipFill>
          <a:blip r:embed="rId2"/>
          <a:stretch>
            <a:fillRect/>
          </a:stretch>
        </p:blipFill>
        <p:spPr>
          <a:xfrm>
            <a:off x="2742186" y="1306307"/>
            <a:ext cx="7289320" cy="5309646"/>
          </a:xfrm>
          <a:prstGeom prst="rect">
            <a:avLst/>
          </a:prstGeom>
        </p:spPr>
      </p:pic>
      <p:sp>
        <p:nvSpPr>
          <p:cNvPr id="5" name="Oval 4">
            <a:extLst>
              <a:ext uri="{FF2B5EF4-FFF2-40B4-BE49-F238E27FC236}">
                <a16:creationId xmlns:a16="http://schemas.microsoft.com/office/drawing/2014/main" id="{2D54E4AA-09B5-AD61-07F8-9A5543EA7210}"/>
              </a:ext>
            </a:extLst>
          </p:cNvPr>
          <p:cNvSpPr/>
          <p:nvPr/>
        </p:nvSpPr>
        <p:spPr>
          <a:xfrm>
            <a:off x="7677454" y="3429000"/>
            <a:ext cx="2904565" cy="140914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3476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F4B67580-61A6-0FC1-0D3B-29EBB3E90BD2}"/>
              </a:ext>
            </a:extLst>
          </p:cNvPr>
          <p:cNvPicPr>
            <a:picLocks noChangeAspect="1"/>
          </p:cNvPicPr>
          <p:nvPr/>
        </p:nvPicPr>
        <p:blipFill>
          <a:blip r:embed="rId2"/>
          <a:stretch>
            <a:fillRect/>
          </a:stretch>
        </p:blipFill>
        <p:spPr>
          <a:xfrm>
            <a:off x="2180022" y="1043875"/>
            <a:ext cx="7831956" cy="4770249"/>
          </a:xfrm>
          <a:prstGeom prst="rect">
            <a:avLst/>
          </a:prstGeom>
        </p:spPr>
      </p:pic>
    </p:spTree>
    <p:extLst>
      <p:ext uri="{BB962C8B-B14F-4D97-AF65-F5344CB8AC3E}">
        <p14:creationId xmlns:p14="http://schemas.microsoft.com/office/powerpoint/2010/main" val="459616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baby&#10;&#10;Description automatically generated with low confidence">
            <a:extLst>
              <a:ext uri="{FF2B5EF4-FFF2-40B4-BE49-F238E27FC236}">
                <a16:creationId xmlns:a16="http://schemas.microsoft.com/office/drawing/2014/main" id="{4BC9D246-148E-2883-983F-70B4F1D37EE4}"/>
              </a:ext>
            </a:extLst>
          </p:cNvPr>
          <p:cNvPicPr>
            <a:picLocks noChangeAspect="1"/>
          </p:cNvPicPr>
          <p:nvPr/>
        </p:nvPicPr>
        <p:blipFill>
          <a:blip r:embed="rId2"/>
          <a:stretch>
            <a:fillRect/>
          </a:stretch>
        </p:blipFill>
        <p:spPr>
          <a:xfrm>
            <a:off x="820924" y="2201262"/>
            <a:ext cx="5731510" cy="2656840"/>
          </a:xfrm>
          <a:prstGeom prst="rect">
            <a:avLst/>
          </a:prstGeom>
        </p:spPr>
      </p:pic>
      <p:sp>
        <p:nvSpPr>
          <p:cNvPr id="7" name="Content Placeholder 2">
            <a:extLst>
              <a:ext uri="{FF2B5EF4-FFF2-40B4-BE49-F238E27FC236}">
                <a16:creationId xmlns:a16="http://schemas.microsoft.com/office/drawing/2014/main" id="{BEFD03ED-04A7-9F77-EA28-326B0D2F7C1F}"/>
              </a:ext>
            </a:extLst>
          </p:cNvPr>
          <p:cNvSpPr>
            <a:spLocks noGrp="1"/>
          </p:cNvSpPr>
          <p:nvPr>
            <p:ph idx="1"/>
          </p:nvPr>
        </p:nvSpPr>
        <p:spPr>
          <a:xfrm>
            <a:off x="7568978" y="1410996"/>
            <a:ext cx="4017169" cy="5088255"/>
          </a:xfrm>
        </p:spPr>
        <p:txBody>
          <a:bodyPr>
            <a:noAutofit/>
          </a:bodyPr>
          <a:lstStyle/>
          <a:p>
            <a:pPr>
              <a:lnSpc>
                <a:spcPct val="107000"/>
              </a:lnSpc>
              <a:spcAft>
                <a:spcPts val="800"/>
              </a:spcAft>
            </a:pPr>
            <a:r>
              <a:rPr lang="en-GB" sz="3600" dirty="0">
                <a:latin typeface="Calibri" panose="020F0502020204030204" pitchFamily="34" charset="0"/>
                <a:ea typeface="Calibri" panose="020F0502020204030204" pitchFamily="34" charset="0"/>
                <a:cs typeface="Times New Roman" panose="02020603050405020304" pitchFamily="18" charset="0"/>
              </a:rPr>
              <a:t>Compute the </a:t>
            </a:r>
            <a:r>
              <a:rPr lang="en-GB" sz="3600" dirty="0">
                <a:effectLst/>
                <a:latin typeface="Calibri" panose="020F0502020204030204" pitchFamily="34" charset="0"/>
                <a:ea typeface="Calibri" panose="020F0502020204030204" pitchFamily="34" charset="0"/>
                <a:cs typeface="Times New Roman" panose="02020603050405020304" pitchFamily="18" charset="0"/>
              </a:rPr>
              <a:t>distance transform and find the point of the image having the maximum value</a:t>
            </a:r>
          </a:p>
        </p:txBody>
      </p:sp>
      <p:sp>
        <p:nvSpPr>
          <p:cNvPr id="8" name="TextBox 7">
            <a:extLst>
              <a:ext uri="{FF2B5EF4-FFF2-40B4-BE49-F238E27FC236}">
                <a16:creationId xmlns:a16="http://schemas.microsoft.com/office/drawing/2014/main" id="{3A285E49-9256-3101-1F3A-22345B8679B0}"/>
              </a:ext>
            </a:extLst>
          </p:cNvPr>
          <p:cNvSpPr txBox="1"/>
          <p:nvPr/>
        </p:nvSpPr>
        <p:spPr>
          <a:xfrm>
            <a:off x="464344" y="165378"/>
            <a:ext cx="11512797" cy="1754326"/>
          </a:xfrm>
          <a:prstGeom prst="rect">
            <a:avLst/>
          </a:prstGeom>
          <a:noFill/>
        </p:spPr>
        <p:txBody>
          <a:bodyPr wrap="square">
            <a:spAutoFit/>
          </a:bodyPr>
          <a:lstStyle/>
          <a:p>
            <a:r>
              <a:rPr lang="en-GB" sz="5400" dirty="0"/>
              <a:t>Compute the point closest to the </a:t>
            </a:r>
            <a:r>
              <a:rPr lang="en-GB" sz="5400" dirty="0">
                <a:effectLst/>
                <a:latin typeface="Calibri" panose="020F0502020204030204" pitchFamily="34" charset="0"/>
                <a:ea typeface="Calibri" panose="020F0502020204030204" pitchFamily="34" charset="0"/>
                <a:cs typeface="Times New Roman" panose="02020603050405020304" pitchFamily="18" charset="0"/>
              </a:rPr>
              <a:t>centre of the hands</a:t>
            </a:r>
            <a:endParaRPr lang="en-GB" sz="5400" dirty="0"/>
          </a:p>
        </p:txBody>
      </p:sp>
    </p:spTree>
    <p:extLst>
      <p:ext uri="{BB962C8B-B14F-4D97-AF65-F5344CB8AC3E}">
        <p14:creationId xmlns:p14="http://schemas.microsoft.com/office/powerpoint/2010/main" val="15860267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person's face&#10;&#10;Description automatically generated with medium confidence">
            <a:extLst>
              <a:ext uri="{FF2B5EF4-FFF2-40B4-BE49-F238E27FC236}">
                <a16:creationId xmlns:a16="http://schemas.microsoft.com/office/drawing/2014/main" id="{A06B4E6B-7CC6-46A8-C127-1A17D7413C43}"/>
              </a:ext>
            </a:extLst>
          </p:cNvPr>
          <p:cNvPicPr>
            <a:picLocks noChangeAspect="1"/>
          </p:cNvPicPr>
          <p:nvPr/>
        </p:nvPicPr>
        <p:blipFill>
          <a:blip r:embed="rId2"/>
          <a:stretch>
            <a:fillRect/>
          </a:stretch>
        </p:blipFill>
        <p:spPr>
          <a:xfrm>
            <a:off x="838200" y="2089450"/>
            <a:ext cx="4676480" cy="3698509"/>
          </a:xfrm>
          <a:prstGeom prst="rect">
            <a:avLst/>
          </a:prstGeom>
        </p:spPr>
      </p:pic>
      <p:sp>
        <p:nvSpPr>
          <p:cNvPr id="5" name="Title 4">
            <a:extLst>
              <a:ext uri="{FF2B5EF4-FFF2-40B4-BE49-F238E27FC236}">
                <a16:creationId xmlns:a16="http://schemas.microsoft.com/office/drawing/2014/main" id="{EDEBFD4A-34B7-4B73-421D-FD04B10E7CB4}"/>
              </a:ext>
            </a:extLst>
          </p:cNvPr>
          <p:cNvSpPr txBox="1">
            <a:spLocks noGrp="1"/>
          </p:cNvSpPr>
          <p:nvPr>
            <p:ph type="title"/>
          </p:nvPr>
        </p:nvSpPr>
        <p:spPr>
          <a:xfrm>
            <a:off x="838200" y="365125"/>
            <a:ext cx="10515600" cy="1325563"/>
          </a:xfrm>
          <a:prstGeom prst="rect">
            <a:avLst/>
          </a:prstGeom>
          <a:noFill/>
        </p:spPr>
        <p:txBody>
          <a:bodyPr wrap="square">
            <a:spAutoFit/>
          </a:bodyPr>
          <a:lstStyle/>
          <a:p>
            <a:r>
              <a:rPr lang="en-GB" sz="5400" dirty="0"/>
              <a:t>Extract the fingers</a:t>
            </a:r>
          </a:p>
        </p:txBody>
      </p:sp>
      <p:sp>
        <p:nvSpPr>
          <p:cNvPr id="6" name="Content Placeholder 2">
            <a:extLst>
              <a:ext uri="{FF2B5EF4-FFF2-40B4-BE49-F238E27FC236}">
                <a16:creationId xmlns:a16="http://schemas.microsoft.com/office/drawing/2014/main" id="{CE5D6601-1A96-FC9C-C6DB-ECB0E0130E43}"/>
              </a:ext>
            </a:extLst>
          </p:cNvPr>
          <p:cNvSpPr>
            <a:spLocks noGrp="1"/>
          </p:cNvSpPr>
          <p:nvPr>
            <p:ph idx="1"/>
          </p:nvPr>
        </p:nvSpPr>
        <p:spPr>
          <a:xfrm>
            <a:off x="7843836" y="1112997"/>
            <a:ext cx="4017169" cy="5088255"/>
          </a:xfrm>
        </p:spPr>
        <p:txBody>
          <a:bodyPr>
            <a:noAutofit/>
          </a:bodyPr>
          <a:lstStyle/>
          <a:p>
            <a:pPr>
              <a:lnSpc>
                <a:spcPct val="107000"/>
              </a:lnSpc>
              <a:spcAft>
                <a:spcPts val="800"/>
              </a:spcAft>
            </a:pPr>
            <a:r>
              <a:rPr lang="en-GB" sz="3600" dirty="0">
                <a:latin typeface="Calibri" panose="020F0502020204030204" pitchFamily="34" charset="0"/>
                <a:ea typeface="Calibri" panose="020F0502020204030204" pitchFamily="34" charset="0"/>
                <a:cs typeface="Times New Roman" panose="02020603050405020304" pitchFamily="18" charset="0"/>
              </a:rPr>
              <a:t>Remove a </a:t>
            </a:r>
            <a:r>
              <a:rPr lang="en-GB" sz="3600" dirty="0">
                <a:effectLst/>
                <a:latin typeface="Calibri" panose="020F0502020204030204" pitchFamily="34" charset="0"/>
                <a:ea typeface="Calibri" panose="020F0502020204030204" pitchFamily="34" charset="0"/>
                <a:cs typeface="Times New Roman" panose="02020603050405020304" pitchFamily="18" charset="0"/>
              </a:rPr>
              <a:t>rectangle rotated by an appropriate angle centred</a:t>
            </a: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3600" dirty="0">
                <a:latin typeface="Calibri" panose="020F0502020204030204" pitchFamily="34" charset="0"/>
                <a:ea typeface="Calibri" panose="020F0502020204030204" pitchFamily="34" charset="0"/>
                <a:cs typeface="Times New Roman" panose="02020603050405020304" pitchFamily="18" charset="0"/>
              </a:rPr>
              <a:t>in the previously computed point from the image of the hands</a:t>
            </a:r>
            <a:endParaRPr lang="en-GB" sz="3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44774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graphical user interface&#10;&#10;Description automatically generated">
            <a:extLst>
              <a:ext uri="{FF2B5EF4-FFF2-40B4-BE49-F238E27FC236}">
                <a16:creationId xmlns:a16="http://schemas.microsoft.com/office/drawing/2014/main" id="{FB8D7B2C-3F81-4F7E-6666-4BFDB229668A}"/>
              </a:ext>
            </a:extLst>
          </p:cNvPr>
          <p:cNvPicPr>
            <a:picLocks noChangeAspect="1"/>
          </p:cNvPicPr>
          <p:nvPr/>
        </p:nvPicPr>
        <p:blipFill>
          <a:blip r:embed="rId2"/>
          <a:stretch>
            <a:fillRect/>
          </a:stretch>
        </p:blipFill>
        <p:spPr>
          <a:xfrm>
            <a:off x="688153" y="507588"/>
            <a:ext cx="10815693" cy="5842823"/>
          </a:xfrm>
          <a:prstGeom prst="rect">
            <a:avLst/>
          </a:prstGeom>
        </p:spPr>
      </p:pic>
    </p:spTree>
    <p:extLst>
      <p:ext uri="{BB962C8B-B14F-4D97-AF65-F5344CB8AC3E}">
        <p14:creationId xmlns:p14="http://schemas.microsoft.com/office/powerpoint/2010/main" val="1371402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79E993-9A35-004F-F041-911C1CC26DE9}"/>
              </a:ext>
            </a:extLst>
          </p:cNvPr>
          <p:cNvPicPr>
            <a:picLocks noChangeAspect="1"/>
          </p:cNvPicPr>
          <p:nvPr/>
        </p:nvPicPr>
        <p:blipFill>
          <a:blip r:embed="rId2"/>
          <a:stretch>
            <a:fillRect/>
          </a:stretch>
        </p:blipFill>
        <p:spPr>
          <a:xfrm>
            <a:off x="418850" y="520749"/>
            <a:ext cx="4417101" cy="5816501"/>
          </a:xfrm>
          <a:prstGeom prst="rect">
            <a:avLst/>
          </a:prstGeom>
        </p:spPr>
      </p:pic>
      <p:sp>
        <p:nvSpPr>
          <p:cNvPr id="7" name="Content Placeholder 2">
            <a:extLst>
              <a:ext uri="{FF2B5EF4-FFF2-40B4-BE49-F238E27FC236}">
                <a16:creationId xmlns:a16="http://schemas.microsoft.com/office/drawing/2014/main" id="{C829A282-3A2A-CED0-AF79-02BD1A123ACC}"/>
              </a:ext>
            </a:extLst>
          </p:cNvPr>
          <p:cNvSpPr>
            <a:spLocks noGrp="1"/>
          </p:cNvSpPr>
          <p:nvPr>
            <p:ph idx="1"/>
          </p:nvPr>
        </p:nvSpPr>
        <p:spPr>
          <a:xfrm>
            <a:off x="5921115" y="520749"/>
            <a:ext cx="5298867" cy="5088255"/>
          </a:xfrm>
        </p:spPr>
        <p:txBody>
          <a:bodyPr>
            <a:noAutofit/>
          </a:bodyPr>
          <a:lstStyle/>
          <a:p>
            <a:pPr>
              <a:lnSpc>
                <a:spcPct val="107000"/>
              </a:lnSpc>
              <a:spcAft>
                <a:spcPts val="800"/>
              </a:spcAft>
            </a:pPr>
            <a:r>
              <a:rPr lang="en-GB" sz="3600" dirty="0">
                <a:latin typeface="Calibri" panose="020F0502020204030204" pitchFamily="34" charset="0"/>
                <a:ea typeface="Calibri" panose="020F0502020204030204" pitchFamily="34" charset="0"/>
                <a:cs typeface="Times New Roman" panose="02020603050405020304" pitchFamily="18" charset="0"/>
              </a:rPr>
              <a:t>The t</a:t>
            </a:r>
            <a:r>
              <a:rPr lang="en-GB" sz="3600" dirty="0">
                <a:effectLst/>
                <a:latin typeface="Calibri" panose="020F0502020204030204" pitchFamily="34" charset="0"/>
                <a:ea typeface="Calibri" panose="020F0502020204030204" pitchFamily="34" charset="0"/>
                <a:cs typeface="Times New Roman" panose="02020603050405020304" pitchFamily="18" charset="0"/>
              </a:rPr>
              <a:t>wo junctions can be easily detected by observing the change of the inclination in the edges of the profile of the lower part of the finger.</a:t>
            </a:r>
          </a:p>
          <a:p>
            <a:pPr>
              <a:lnSpc>
                <a:spcPct val="107000"/>
              </a:lnSpc>
              <a:spcAft>
                <a:spcPts val="800"/>
              </a:spcAft>
            </a:pPr>
            <a:r>
              <a:rPr lang="en-GB" sz="3600" dirty="0">
                <a:effectLst/>
                <a:latin typeface="Calibri" panose="020F0502020204030204" pitchFamily="34" charset="0"/>
                <a:ea typeface="Calibri" panose="020F0502020204030204" pitchFamily="34" charset="0"/>
                <a:cs typeface="Times New Roman" panose="02020603050405020304" pitchFamily="18" charset="0"/>
              </a:rPr>
              <a:t> In this case, the junctions are contained in the blue circles. </a:t>
            </a:r>
          </a:p>
          <a:p>
            <a:pPr>
              <a:lnSpc>
                <a:spcPct val="107000"/>
              </a:lnSpc>
              <a:spcAft>
                <a:spcPts val="800"/>
              </a:spcAft>
            </a:pPr>
            <a:endParaRPr lang="en-GB" sz="3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13205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2B30F1-6E0E-520C-0498-382C44641DCA}"/>
              </a:ext>
            </a:extLst>
          </p:cNvPr>
          <p:cNvSpPr>
            <a:spLocks noGrp="1"/>
          </p:cNvSpPr>
          <p:nvPr>
            <p:ph idx="1"/>
          </p:nvPr>
        </p:nvSpPr>
        <p:spPr/>
        <p:txBody>
          <a:bodyPr>
            <a:normAutofit/>
          </a:bodyPr>
          <a:lstStyle/>
          <a:p>
            <a:r>
              <a:rPr lang="en-GB" sz="2400" dirty="0">
                <a:solidFill>
                  <a:srgbClr val="212121"/>
                </a:solidFill>
                <a:latin typeface="Calibri" panose="020F0502020204030204" pitchFamily="34" charset="0"/>
                <a:ea typeface="Calibri" panose="020F0502020204030204" pitchFamily="34" charset="0"/>
                <a:cs typeface="Times New Roman" panose="02020603050405020304" pitchFamily="18" charset="0"/>
              </a:rPr>
              <a:t>L</a:t>
            </a:r>
            <a:r>
              <a:rPr lang="en-GB" sz="24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ittle imprecisions in the computation of the centre of the palms due to the fact that the images of the hands had to be cropped (such that the palm was roughly centred) in order to eliminate the values of the distances of the borders.</a:t>
            </a:r>
          </a:p>
          <a:p>
            <a:pPr marL="0" indent="0">
              <a:buNone/>
            </a:pPr>
            <a:endParaRPr lang="en-GB" sz="2400" dirty="0"/>
          </a:p>
        </p:txBody>
      </p:sp>
      <p:sp>
        <p:nvSpPr>
          <p:cNvPr id="4" name="Title 4">
            <a:extLst>
              <a:ext uri="{FF2B5EF4-FFF2-40B4-BE49-F238E27FC236}">
                <a16:creationId xmlns:a16="http://schemas.microsoft.com/office/drawing/2014/main" id="{BEC5520A-B74B-C2AE-CA9A-93DDBC898FE8}"/>
              </a:ext>
            </a:extLst>
          </p:cNvPr>
          <p:cNvSpPr txBox="1">
            <a:spLocks/>
          </p:cNvSpPr>
          <p:nvPr/>
        </p:nvSpPr>
        <p:spPr>
          <a:xfrm>
            <a:off x="990600" y="760191"/>
            <a:ext cx="10515600" cy="8402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dirty="0"/>
              <a:t>Sources of error (upper view)</a:t>
            </a:r>
          </a:p>
        </p:txBody>
      </p:sp>
    </p:spTree>
    <p:extLst>
      <p:ext uri="{BB962C8B-B14F-4D97-AF65-F5344CB8AC3E}">
        <p14:creationId xmlns:p14="http://schemas.microsoft.com/office/powerpoint/2010/main" val="2222655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2B30F1-6E0E-520C-0498-382C44641DCA}"/>
              </a:ext>
            </a:extLst>
          </p:cNvPr>
          <p:cNvSpPr>
            <a:spLocks noGrp="1"/>
          </p:cNvSpPr>
          <p:nvPr>
            <p:ph idx="1"/>
          </p:nvPr>
        </p:nvSpPr>
        <p:spPr/>
        <p:txBody>
          <a:bodyPr>
            <a:normAutofit/>
          </a:bodyPr>
          <a:lstStyle/>
          <a:p>
            <a:endParaRPr lang="en-GB" sz="2400" dirty="0">
              <a:solidFill>
                <a:srgbClr val="212121"/>
              </a:solidFill>
              <a:latin typeface="Calibri" panose="020F0502020204030204" pitchFamily="34" charset="0"/>
              <a:ea typeface="Calibri" panose="020F0502020204030204" pitchFamily="34" charset="0"/>
              <a:cs typeface="Times New Roman" panose="02020603050405020304" pitchFamily="18" charset="0"/>
            </a:endParaRPr>
          </a:p>
          <a:p>
            <a:endParaRPr lang="en-GB" sz="2400" dirty="0">
              <a:solidFill>
                <a:srgbClr val="212121"/>
              </a:solidFill>
              <a:latin typeface="Calibri" panose="020F0502020204030204" pitchFamily="34" charset="0"/>
              <a:ea typeface="Calibri" panose="020F0502020204030204" pitchFamily="34" charset="0"/>
              <a:cs typeface="Times New Roman" panose="02020603050405020304" pitchFamily="18" charset="0"/>
            </a:endParaRPr>
          </a:p>
          <a:p>
            <a:endParaRPr lang="en-GB" sz="2400" dirty="0">
              <a:solidFill>
                <a:srgbClr val="212121"/>
              </a:solidFill>
              <a:latin typeface="Calibri" panose="020F0502020204030204" pitchFamily="34" charset="0"/>
              <a:ea typeface="Calibri" panose="020F0502020204030204" pitchFamily="34" charset="0"/>
              <a:cs typeface="Times New Roman" panose="02020603050405020304" pitchFamily="18" charset="0"/>
            </a:endParaRPr>
          </a:p>
          <a:p>
            <a:endParaRPr lang="en-GB" sz="2400" dirty="0">
              <a:solidFill>
                <a:srgbClr val="21212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I adopted a fixed radius of the circle because this approach improved the precision of the detection of the correct radius, which otherwise would be probably underestimated due to the limited precision in the computation of the centre of the palm. </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r>
              <a:rPr lang="en-GB" sz="24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 </a:t>
            </a:r>
            <a:endParaRPr lang="en-GB" sz="2400" dirty="0"/>
          </a:p>
        </p:txBody>
      </p:sp>
      <p:sp>
        <p:nvSpPr>
          <p:cNvPr id="4" name="Title 4">
            <a:extLst>
              <a:ext uri="{FF2B5EF4-FFF2-40B4-BE49-F238E27FC236}">
                <a16:creationId xmlns:a16="http://schemas.microsoft.com/office/drawing/2014/main" id="{BEC5520A-B74B-C2AE-CA9A-93DDBC898FE8}"/>
              </a:ext>
            </a:extLst>
          </p:cNvPr>
          <p:cNvSpPr txBox="1">
            <a:spLocks/>
          </p:cNvSpPr>
          <p:nvPr/>
        </p:nvSpPr>
        <p:spPr>
          <a:xfrm>
            <a:off x="990600" y="760191"/>
            <a:ext cx="10515600" cy="8402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dirty="0"/>
              <a:t>Sources of error (upper view)</a:t>
            </a:r>
          </a:p>
        </p:txBody>
      </p:sp>
    </p:spTree>
    <p:extLst>
      <p:ext uri="{BB962C8B-B14F-4D97-AF65-F5344CB8AC3E}">
        <p14:creationId xmlns:p14="http://schemas.microsoft.com/office/powerpoint/2010/main" val="1313245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2B30F1-6E0E-520C-0498-382C44641DCA}"/>
              </a:ext>
            </a:extLst>
          </p:cNvPr>
          <p:cNvSpPr>
            <a:spLocks noGrp="1"/>
          </p:cNvSpPr>
          <p:nvPr>
            <p:ph idx="1"/>
          </p:nvPr>
        </p:nvSpPr>
        <p:spPr/>
        <p:txBody>
          <a:bodyPr>
            <a:normAutofit/>
          </a:bodyPr>
          <a:lstStyle/>
          <a:p>
            <a:r>
              <a:rPr lang="en-GB" sz="2400" dirty="0">
                <a:solidFill>
                  <a:srgbClr val="212121"/>
                </a:solidFill>
                <a:latin typeface="Calibri" panose="020F0502020204030204" pitchFamily="34" charset="0"/>
                <a:ea typeface="Calibri" panose="020F0502020204030204" pitchFamily="34" charset="0"/>
                <a:cs typeface="Times New Roman" panose="02020603050405020304" pitchFamily="18" charset="0"/>
              </a:rPr>
              <a:t>S</a:t>
            </a:r>
            <a:r>
              <a:rPr lang="en-GB" sz="24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ome imprecisions in the computation of the point having the biggest </a:t>
            </a:r>
            <a:r>
              <a:rPr lang="en-GB" sz="2400" dirty="0">
                <a:effectLst/>
                <a:latin typeface="Calibri" panose="020F0502020204030204" pitchFamily="34" charset="0"/>
                <a:ea typeface="Calibri" panose="020F0502020204030204" pitchFamily="34" charset="0"/>
                <a:cs typeface="Times New Roman" panose="02020603050405020304" pitchFamily="18" charset="0"/>
              </a:rPr>
              <a:t>distance transform value can be attributed to the noise that degraded the edges of the hands</a:t>
            </a:r>
            <a:endParaRPr lang="en-GB" sz="2400" dirty="0"/>
          </a:p>
        </p:txBody>
      </p:sp>
      <p:sp>
        <p:nvSpPr>
          <p:cNvPr id="4" name="Title 4">
            <a:extLst>
              <a:ext uri="{FF2B5EF4-FFF2-40B4-BE49-F238E27FC236}">
                <a16:creationId xmlns:a16="http://schemas.microsoft.com/office/drawing/2014/main" id="{BEC5520A-B74B-C2AE-CA9A-93DDBC898FE8}"/>
              </a:ext>
            </a:extLst>
          </p:cNvPr>
          <p:cNvSpPr txBox="1">
            <a:spLocks/>
          </p:cNvSpPr>
          <p:nvPr/>
        </p:nvSpPr>
        <p:spPr>
          <a:xfrm>
            <a:off x="990600" y="760191"/>
            <a:ext cx="10515600" cy="8402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dirty="0"/>
              <a:t>Sources of error (side view)</a:t>
            </a:r>
          </a:p>
        </p:txBody>
      </p:sp>
    </p:spTree>
    <p:extLst>
      <p:ext uri="{BB962C8B-B14F-4D97-AF65-F5344CB8AC3E}">
        <p14:creationId xmlns:p14="http://schemas.microsoft.com/office/powerpoint/2010/main" val="20957377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2B30F1-6E0E-520C-0498-382C44641DCA}"/>
              </a:ext>
            </a:extLst>
          </p:cNvPr>
          <p:cNvSpPr>
            <a:spLocks noGrp="1"/>
          </p:cNvSpPr>
          <p:nvPr>
            <p:ph idx="1"/>
          </p:nvPr>
        </p:nvSpPr>
        <p:spPr/>
        <p:txBody>
          <a:bodyPr>
            <a:normAutofit/>
          </a:bodyPr>
          <a:lstStyle/>
          <a:p>
            <a:endParaRPr lang="en-GB" sz="2400" dirty="0">
              <a:solidFill>
                <a:srgbClr val="212121"/>
              </a:solidFill>
              <a:latin typeface="Calibri" panose="020F0502020204030204" pitchFamily="34" charset="0"/>
              <a:ea typeface="Calibri" panose="020F0502020204030204" pitchFamily="34" charset="0"/>
              <a:cs typeface="Times New Roman" panose="02020603050405020304" pitchFamily="18" charset="0"/>
            </a:endParaRPr>
          </a:p>
          <a:p>
            <a:endParaRPr lang="en-GB" sz="2400" dirty="0">
              <a:solidFill>
                <a:srgbClr val="212121"/>
              </a:solidFill>
              <a:latin typeface="Calibri" panose="020F0502020204030204" pitchFamily="34" charset="0"/>
              <a:ea typeface="Calibri" panose="020F0502020204030204" pitchFamily="34" charset="0"/>
              <a:cs typeface="Times New Roman" panose="02020603050405020304" pitchFamily="18" charset="0"/>
            </a:endParaRPr>
          </a:p>
          <a:p>
            <a:endParaRPr lang="en-GB" sz="2400" dirty="0">
              <a:solidFill>
                <a:srgbClr val="212121"/>
              </a:solidFill>
              <a:latin typeface="Calibri" panose="020F0502020204030204" pitchFamily="34" charset="0"/>
              <a:ea typeface="Calibri" panose="020F0502020204030204" pitchFamily="34" charset="0"/>
              <a:cs typeface="Times New Roman" panose="02020603050405020304" pitchFamily="18" charset="0"/>
            </a:endParaRPr>
          </a:p>
          <a:p>
            <a:endParaRPr lang="en-GB" sz="2400" dirty="0">
              <a:solidFill>
                <a:srgbClr val="21212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dirty="0">
                <a:latin typeface="Calibri" panose="020F0502020204030204" pitchFamily="34" charset="0"/>
                <a:ea typeface="Calibri" panose="020F0502020204030204" pitchFamily="34" charset="0"/>
                <a:cs typeface="Times New Roman" panose="02020603050405020304" pitchFamily="18" charset="0"/>
              </a:rPr>
              <a:t>T</a:t>
            </a:r>
            <a:r>
              <a:rPr lang="en-GB" sz="2400" dirty="0">
                <a:effectLst/>
                <a:latin typeface="Calibri" panose="020F0502020204030204" pitchFamily="34" charset="0"/>
                <a:ea typeface="Calibri" panose="020F0502020204030204" pitchFamily="34" charset="0"/>
                <a:cs typeface="Times New Roman" panose="02020603050405020304" pitchFamily="18" charset="0"/>
              </a:rPr>
              <a:t>he hands were too close to each other and made it impossible to discriminate between the left and right hand</a:t>
            </a:r>
            <a:endParaRPr lang="en-GB" sz="2400" dirty="0"/>
          </a:p>
        </p:txBody>
      </p:sp>
      <p:sp>
        <p:nvSpPr>
          <p:cNvPr id="4" name="Title 4">
            <a:extLst>
              <a:ext uri="{FF2B5EF4-FFF2-40B4-BE49-F238E27FC236}">
                <a16:creationId xmlns:a16="http://schemas.microsoft.com/office/drawing/2014/main" id="{BEC5520A-B74B-C2AE-CA9A-93DDBC898FE8}"/>
              </a:ext>
            </a:extLst>
          </p:cNvPr>
          <p:cNvSpPr txBox="1">
            <a:spLocks/>
          </p:cNvSpPr>
          <p:nvPr/>
        </p:nvSpPr>
        <p:spPr>
          <a:xfrm>
            <a:off x="990600" y="760191"/>
            <a:ext cx="10515600" cy="8402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dirty="0"/>
              <a:t>Sources of error (side view)</a:t>
            </a:r>
          </a:p>
        </p:txBody>
      </p:sp>
    </p:spTree>
    <p:extLst>
      <p:ext uri="{BB962C8B-B14F-4D97-AF65-F5344CB8AC3E}">
        <p14:creationId xmlns:p14="http://schemas.microsoft.com/office/powerpoint/2010/main" val="1695096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0574-48D1-4998-B88E-05D4B261A35E}"/>
              </a:ext>
            </a:extLst>
          </p:cNvPr>
          <p:cNvSpPr>
            <a:spLocks noGrp="1"/>
          </p:cNvSpPr>
          <p:nvPr>
            <p:ph type="title"/>
          </p:nvPr>
        </p:nvSpPr>
        <p:spPr/>
        <p:txBody>
          <a:bodyPr>
            <a:normAutofit/>
          </a:bodyPr>
          <a:lstStyle/>
          <a:p>
            <a:r>
              <a:rPr lang="en-GB" sz="7200" b="1" dirty="0"/>
              <a:t>R</a:t>
            </a:r>
            <a:r>
              <a:rPr lang="en-GB" sz="7200" dirty="0">
                <a:solidFill>
                  <a:srgbClr val="212121"/>
                </a:solidFill>
                <a:effectLst/>
                <a:latin typeface="Calibri" panose="020F0502020204030204" pitchFamily="34" charset="0"/>
                <a:ea typeface="Calibri" panose="020F0502020204030204" pitchFamily="34" charset="0"/>
              </a:rPr>
              <a:t>elevance of the problem</a:t>
            </a:r>
            <a:endParaRPr lang="en-GB" sz="7200" b="1" dirty="0"/>
          </a:p>
        </p:txBody>
      </p:sp>
      <p:sp>
        <p:nvSpPr>
          <p:cNvPr id="3" name="Content Placeholder 2">
            <a:extLst>
              <a:ext uri="{FF2B5EF4-FFF2-40B4-BE49-F238E27FC236}">
                <a16:creationId xmlns:a16="http://schemas.microsoft.com/office/drawing/2014/main" id="{9F14C13F-241C-468D-62F2-1C6FEC337D09}"/>
              </a:ext>
            </a:extLst>
          </p:cNvPr>
          <p:cNvSpPr>
            <a:spLocks noGrp="1"/>
          </p:cNvSpPr>
          <p:nvPr>
            <p:ph idx="1"/>
          </p:nvPr>
        </p:nvSpPr>
        <p:spPr/>
        <p:txBody>
          <a:bodyPr>
            <a:normAutofit/>
          </a:bodyPr>
          <a:lstStyle/>
          <a:p>
            <a:r>
              <a:rPr lang="en-GB" sz="6000" dirty="0">
                <a:solidFill>
                  <a:srgbClr val="212121"/>
                </a:solidFill>
                <a:effectLst/>
                <a:latin typeface="Calibri" panose="020F0502020204030204" pitchFamily="34" charset="0"/>
                <a:ea typeface="Calibri" panose="020F0502020204030204" pitchFamily="34" charset="0"/>
              </a:rPr>
              <a:t>Computation of the </a:t>
            </a:r>
            <a:r>
              <a:rPr lang="en-GB" sz="6000" dirty="0">
                <a:effectLst/>
                <a:latin typeface="Calibri" panose="020F0502020204030204" pitchFamily="34" charset="0"/>
                <a:ea typeface="Calibri" panose="020F0502020204030204" pitchFamily="34" charset="0"/>
              </a:rPr>
              <a:t>keystroke efficiency and individual joint contributions</a:t>
            </a:r>
          </a:p>
          <a:p>
            <a:r>
              <a:rPr lang="en-GB" sz="6000" dirty="0">
                <a:effectLst/>
                <a:latin typeface="Calibri" panose="020F0502020204030204" pitchFamily="34" charset="0"/>
                <a:ea typeface="Calibri" panose="020F0502020204030204" pitchFamily="34" charset="0"/>
              </a:rPr>
              <a:t>Directly related to the precision in timing and force measures</a:t>
            </a:r>
            <a:endParaRPr lang="en-GB" sz="6000" dirty="0"/>
          </a:p>
        </p:txBody>
      </p:sp>
    </p:spTree>
    <p:extLst>
      <p:ext uri="{BB962C8B-B14F-4D97-AF65-F5344CB8AC3E}">
        <p14:creationId xmlns:p14="http://schemas.microsoft.com/office/powerpoint/2010/main" val="23802047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2B30F1-6E0E-520C-0498-382C44641DCA}"/>
              </a:ext>
            </a:extLst>
          </p:cNvPr>
          <p:cNvSpPr>
            <a:spLocks noGrp="1"/>
          </p:cNvSpPr>
          <p:nvPr>
            <p:ph idx="1"/>
          </p:nvPr>
        </p:nvSpPr>
        <p:spPr>
          <a:xfrm>
            <a:off x="838200" y="1660733"/>
            <a:ext cx="10515600" cy="4351338"/>
          </a:xfrm>
        </p:spPr>
        <p:txBody>
          <a:bodyPr>
            <a:noAutofit/>
          </a:bodyPr>
          <a:lstStyle/>
          <a:p>
            <a:endParaRPr lang="en-GB" sz="2400" dirty="0">
              <a:solidFill>
                <a:srgbClr val="212121"/>
              </a:solidFill>
              <a:latin typeface="Calibri" panose="020F0502020204030204" pitchFamily="34" charset="0"/>
              <a:ea typeface="Calibri" panose="020F0502020204030204" pitchFamily="34" charset="0"/>
              <a:cs typeface="Times New Roman" panose="02020603050405020304" pitchFamily="18" charset="0"/>
            </a:endParaRPr>
          </a:p>
          <a:p>
            <a:endParaRPr lang="en-GB" sz="2400" dirty="0">
              <a:solidFill>
                <a:srgbClr val="212121"/>
              </a:solidFill>
              <a:latin typeface="Calibri" panose="020F0502020204030204" pitchFamily="34" charset="0"/>
              <a:ea typeface="Calibri" panose="020F0502020204030204" pitchFamily="34" charset="0"/>
              <a:cs typeface="Times New Roman" panose="02020603050405020304" pitchFamily="18" charset="0"/>
            </a:endParaRPr>
          </a:p>
          <a:p>
            <a:endParaRPr lang="en-GB" sz="2400" dirty="0">
              <a:solidFill>
                <a:srgbClr val="212121"/>
              </a:solidFill>
              <a:latin typeface="Calibri" panose="020F0502020204030204" pitchFamily="34" charset="0"/>
              <a:ea typeface="Calibri" panose="020F0502020204030204" pitchFamily="34" charset="0"/>
              <a:cs typeface="Times New Roman" panose="02020603050405020304" pitchFamily="18" charset="0"/>
            </a:endParaRPr>
          </a:p>
          <a:p>
            <a:endParaRPr lang="en-GB" sz="2400" dirty="0">
              <a:solidFill>
                <a:srgbClr val="212121"/>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24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24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The fact that I had to manually discriminate the </a:t>
            </a:r>
            <a:r>
              <a:rPr lang="en-GB" sz="2400" dirty="0">
                <a:effectLst/>
                <a:latin typeface="Calibri" panose="020F0502020204030204" pitchFamily="34" charset="0"/>
                <a:ea typeface="Calibri" panose="020F0502020204030204" pitchFamily="34" charset="0"/>
                <a:cs typeface="Times New Roman" panose="02020603050405020304" pitchFamily="18" charset="0"/>
              </a:rPr>
              <a:t>little and ring finger of the right hand by creating an appropriate rectangle to be subtracted from the original image of the two fingers highlights the difficulty in distinguishing fingers that are close to each other and, as consequence, recognised as part of the same connected component.</a:t>
            </a:r>
          </a:p>
        </p:txBody>
      </p:sp>
      <p:sp>
        <p:nvSpPr>
          <p:cNvPr id="4" name="Title 4">
            <a:extLst>
              <a:ext uri="{FF2B5EF4-FFF2-40B4-BE49-F238E27FC236}">
                <a16:creationId xmlns:a16="http://schemas.microsoft.com/office/drawing/2014/main" id="{BEC5520A-B74B-C2AE-CA9A-93DDBC898FE8}"/>
              </a:ext>
            </a:extLst>
          </p:cNvPr>
          <p:cNvSpPr txBox="1">
            <a:spLocks/>
          </p:cNvSpPr>
          <p:nvPr/>
        </p:nvSpPr>
        <p:spPr>
          <a:xfrm>
            <a:off x="990600" y="760191"/>
            <a:ext cx="10515600" cy="8402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dirty="0"/>
              <a:t>Sources of error (side view)</a:t>
            </a:r>
          </a:p>
        </p:txBody>
      </p:sp>
    </p:spTree>
    <p:extLst>
      <p:ext uri="{BB962C8B-B14F-4D97-AF65-F5344CB8AC3E}">
        <p14:creationId xmlns:p14="http://schemas.microsoft.com/office/powerpoint/2010/main" val="5940053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5AB18-8B8F-FF17-C169-FD6EC19FE8FA}"/>
              </a:ext>
            </a:extLst>
          </p:cNvPr>
          <p:cNvSpPr>
            <a:spLocks noGrp="1"/>
          </p:cNvSpPr>
          <p:nvPr>
            <p:ph type="ctrTitle"/>
          </p:nvPr>
        </p:nvSpPr>
        <p:spPr>
          <a:xfrm>
            <a:off x="1578692" y="4051534"/>
            <a:ext cx="9144000" cy="2387600"/>
          </a:xfrm>
        </p:spPr>
        <p:txBody>
          <a:bodyPr>
            <a:noAutofit/>
          </a:bodyPr>
          <a:lstStyle/>
          <a:p>
            <a:r>
              <a:rPr lang="en-GB" sz="7200" b="1"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Identification of the pressed keys</a:t>
            </a:r>
            <a:br>
              <a:rPr lang="en-GB" sz="7200" dirty="0">
                <a:effectLst/>
                <a:latin typeface="Calibri" panose="020F0502020204030204" pitchFamily="34" charset="0"/>
                <a:ea typeface="Calibri" panose="020F0502020204030204" pitchFamily="34" charset="0"/>
                <a:cs typeface="Times New Roman" panose="02020603050405020304" pitchFamily="18" charset="0"/>
              </a:rPr>
            </a:br>
            <a:br>
              <a:rPr lang="en-GB" sz="7200" dirty="0">
                <a:effectLst/>
                <a:latin typeface="Calibri" panose="020F0502020204030204" pitchFamily="34" charset="0"/>
                <a:ea typeface="Calibri" panose="020F0502020204030204" pitchFamily="34" charset="0"/>
                <a:cs typeface="Times New Roman" panose="02020603050405020304" pitchFamily="18" charset="0"/>
              </a:rPr>
            </a:br>
            <a:endParaRPr lang="en-GB" sz="7200" dirty="0"/>
          </a:p>
        </p:txBody>
      </p:sp>
    </p:spTree>
    <p:extLst>
      <p:ext uri="{BB962C8B-B14F-4D97-AF65-F5344CB8AC3E}">
        <p14:creationId xmlns:p14="http://schemas.microsoft.com/office/powerpoint/2010/main" val="3172650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0574-48D1-4998-B88E-05D4B261A35E}"/>
              </a:ext>
            </a:extLst>
          </p:cNvPr>
          <p:cNvSpPr>
            <a:spLocks noGrp="1"/>
          </p:cNvSpPr>
          <p:nvPr>
            <p:ph type="title"/>
          </p:nvPr>
        </p:nvSpPr>
        <p:spPr/>
        <p:txBody>
          <a:bodyPr>
            <a:normAutofit/>
          </a:bodyPr>
          <a:lstStyle/>
          <a:p>
            <a:r>
              <a:rPr lang="en-GB" sz="7200" b="1" dirty="0"/>
              <a:t>Goal:</a:t>
            </a:r>
          </a:p>
        </p:txBody>
      </p:sp>
      <p:sp>
        <p:nvSpPr>
          <p:cNvPr id="3" name="Content Placeholder 2">
            <a:extLst>
              <a:ext uri="{FF2B5EF4-FFF2-40B4-BE49-F238E27FC236}">
                <a16:creationId xmlns:a16="http://schemas.microsoft.com/office/drawing/2014/main" id="{9F14C13F-241C-468D-62F2-1C6FEC337D09}"/>
              </a:ext>
            </a:extLst>
          </p:cNvPr>
          <p:cNvSpPr>
            <a:spLocks noGrp="1"/>
          </p:cNvSpPr>
          <p:nvPr>
            <p:ph idx="1"/>
          </p:nvPr>
        </p:nvSpPr>
        <p:spPr/>
        <p:txBody>
          <a:bodyPr>
            <a:normAutofit/>
          </a:bodyPr>
          <a:lstStyle/>
          <a:p>
            <a:r>
              <a:rPr lang="en-GB" sz="6000" dirty="0">
                <a:solidFill>
                  <a:srgbClr val="212121"/>
                </a:solidFill>
                <a:latin typeface="Calibri" panose="020F0502020204030204" pitchFamily="34" charset="0"/>
                <a:ea typeface="Calibri" panose="020F0502020204030204" pitchFamily="34" charset="0"/>
              </a:rPr>
              <a:t>T</a:t>
            </a:r>
            <a:r>
              <a:rPr lang="en-GB" sz="6000" dirty="0">
                <a:solidFill>
                  <a:srgbClr val="212121"/>
                </a:solidFill>
                <a:effectLst/>
                <a:latin typeface="Calibri" panose="020F0502020204030204" pitchFamily="34" charset="0"/>
                <a:ea typeface="Calibri" panose="020F0502020204030204" pitchFamily="34" charset="0"/>
              </a:rPr>
              <a:t>o identify the pressed keys of a keyboard</a:t>
            </a:r>
            <a:endParaRPr lang="en-GB" sz="6000" dirty="0"/>
          </a:p>
        </p:txBody>
      </p:sp>
    </p:spTree>
    <p:extLst>
      <p:ext uri="{BB962C8B-B14F-4D97-AF65-F5344CB8AC3E}">
        <p14:creationId xmlns:p14="http://schemas.microsoft.com/office/powerpoint/2010/main" val="385016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0574-48D1-4998-B88E-05D4B261A35E}"/>
              </a:ext>
            </a:extLst>
          </p:cNvPr>
          <p:cNvSpPr>
            <a:spLocks noGrp="1"/>
          </p:cNvSpPr>
          <p:nvPr>
            <p:ph type="title"/>
          </p:nvPr>
        </p:nvSpPr>
        <p:spPr/>
        <p:txBody>
          <a:bodyPr>
            <a:normAutofit/>
          </a:bodyPr>
          <a:lstStyle/>
          <a:p>
            <a:r>
              <a:rPr lang="en-GB" sz="7200" b="1" dirty="0"/>
              <a:t>R</a:t>
            </a:r>
            <a:r>
              <a:rPr lang="en-GB" sz="7200" dirty="0">
                <a:solidFill>
                  <a:srgbClr val="212121"/>
                </a:solidFill>
                <a:effectLst/>
                <a:latin typeface="Calibri" panose="020F0502020204030204" pitchFamily="34" charset="0"/>
                <a:ea typeface="Calibri" panose="020F0502020204030204" pitchFamily="34" charset="0"/>
              </a:rPr>
              <a:t>elevance of the problem</a:t>
            </a:r>
            <a:endParaRPr lang="en-GB" sz="7200" b="1" dirty="0"/>
          </a:p>
        </p:txBody>
      </p:sp>
      <p:sp>
        <p:nvSpPr>
          <p:cNvPr id="3" name="Content Placeholder 2">
            <a:extLst>
              <a:ext uri="{FF2B5EF4-FFF2-40B4-BE49-F238E27FC236}">
                <a16:creationId xmlns:a16="http://schemas.microsoft.com/office/drawing/2014/main" id="{9F14C13F-241C-468D-62F2-1C6FEC337D09}"/>
              </a:ext>
            </a:extLst>
          </p:cNvPr>
          <p:cNvSpPr>
            <a:spLocks noGrp="1"/>
          </p:cNvSpPr>
          <p:nvPr>
            <p:ph idx="1"/>
          </p:nvPr>
        </p:nvSpPr>
        <p:spPr/>
        <p:txBody>
          <a:bodyPr>
            <a:normAutofit/>
          </a:bodyPr>
          <a:lstStyle/>
          <a:p>
            <a:r>
              <a:rPr lang="en-GB" sz="6000" dirty="0">
                <a:solidFill>
                  <a:srgbClr val="212121"/>
                </a:solidFill>
                <a:effectLst/>
                <a:latin typeface="Calibri" panose="020F0502020204030204" pitchFamily="34" charset="0"/>
                <a:ea typeface="Calibri" panose="020F0502020204030204" pitchFamily="34" charset="0"/>
              </a:rPr>
              <a:t>Useful to automatically evaluate the performance of a pianist or to automatically write sheet music of the melody that is being played</a:t>
            </a:r>
            <a:endParaRPr lang="en-GB" sz="6000" dirty="0"/>
          </a:p>
        </p:txBody>
      </p:sp>
    </p:spTree>
    <p:extLst>
      <p:ext uri="{BB962C8B-B14F-4D97-AF65-F5344CB8AC3E}">
        <p14:creationId xmlns:p14="http://schemas.microsoft.com/office/powerpoint/2010/main" val="2542956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0574-48D1-4998-B88E-05D4B261A35E}"/>
              </a:ext>
            </a:extLst>
          </p:cNvPr>
          <p:cNvSpPr>
            <a:spLocks noGrp="1"/>
          </p:cNvSpPr>
          <p:nvPr>
            <p:ph type="title"/>
          </p:nvPr>
        </p:nvSpPr>
        <p:spPr/>
        <p:txBody>
          <a:bodyPr>
            <a:normAutofit/>
          </a:bodyPr>
          <a:lstStyle/>
          <a:p>
            <a:r>
              <a:rPr lang="en-GB" sz="7200" dirty="0">
                <a:latin typeface="Calibri" panose="020F0502020204030204" pitchFamily="34" charset="0"/>
                <a:ea typeface="Calibri" panose="020F0502020204030204" pitchFamily="34" charset="0"/>
                <a:cs typeface="Times New Roman" panose="02020603050405020304" pitchFamily="18" charset="0"/>
              </a:rPr>
              <a:t>S</a:t>
            </a:r>
            <a:r>
              <a:rPr lang="en-GB" sz="7200" dirty="0">
                <a:effectLst/>
                <a:latin typeface="Calibri" panose="020F0502020204030204" pitchFamily="34" charset="0"/>
                <a:ea typeface="Calibri" panose="020F0502020204030204" pitchFamily="34" charset="0"/>
                <a:cs typeface="Times New Roman" panose="02020603050405020304" pitchFamily="18" charset="0"/>
              </a:rPr>
              <a:t>tarting point </a:t>
            </a:r>
            <a:r>
              <a:rPr lang="en-GB" sz="7200" b="1" dirty="0"/>
              <a:t>:</a:t>
            </a:r>
          </a:p>
        </p:txBody>
      </p:sp>
      <p:sp>
        <p:nvSpPr>
          <p:cNvPr id="3" name="Content Placeholder 2">
            <a:extLst>
              <a:ext uri="{FF2B5EF4-FFF2-40B4-BE49-F238E27FC236}">
                <a16:creationId xmlns:a16="http://schemas.microsoft.com/office/drawing/2014/main" id="{9F14C13F-241C-468D-62F2-1C6FEC337D09}"/>
              </a:ext>
            </a:extLst>
          </p:cNvPr>
          <p:cNvSpPr>
            <a:spLocks noGrp="1"/>
          </p:cNvSpPr>
          <p:nvPr>
            <p:ph idx="1"/>
          </p:nvPr>
        </p:nvSpPr>
        <p:spPr/>
        <p:txBody>
          <a:bodyPr>
            <a:noAutofit/>
          </a:bodyPr>
          <a:lstStyle/>
          <a:p>
            <a:pPr>
              <a:lnSpc>
                <a:spcPct val="107000"/>
              </a:lnSpc>
              <a:spcAft>
                <a:spcPts val="800"/>
              </a:spcAft>
            </a:pPr>
            <a:r>
              <a:rPr lang="en-GB" sz="3600" dirty="0">
                <a:solidFill>
                  <a:srgbClr val="212121"/>
                </a:solidFill>
                <a:latin typeface="Calibri" panose="020F0502020204030204" pitchFamily="34" charset="0"/>
                <a:ea typeface="Calibri" panose="020F0502020204030204" pitchFamily="34" charset="0"/>
                <a:cs typeface="Times New Roman" panose="02020603050405020304" pitchFamily="18" charset="0"/>
              </a:rPr>
              <a:t>A</a:t>
            </a:r>
            <a:r>
              <a:rPr lang="en-GB" sz="36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 video taken from the side of the piano and from above the keys level with an angulation of about 45 degrees </a:t>
            </a:r>
            <a:r>
              <a:rPr lang="en-GB" sz="3600" dirty="0" err="1">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wrt</a:t>
            </a:r>
            <a:r>
              <a:rPr lang="en-GB" sz="36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 to the piano plane</a:t>
            </a:r>
            <a:endParaRPr lang="en-GB" sz="3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14260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0615DD-DCA6-48DE-7E5E-B112A29E92A7}"/>
              </a:ext>
            </a:extLst>
          </p:cNvPr>
          <p:cNvPicPr>
            <a:picLocks noChangeAspect="1"/>
          </p:cNvPicPr>
          <p:nvPr/>
        </p:nvPicPr>
        <p:blipFill>
          <a:blip r:embed="rId2"/>
          <a:stretch>
            <a:fillRect/>
          </a:stretch>
        </p:blipFill>
        <p:spPr>
          <a:xfrm>
            <a:off x="1911594" y="499621"/>
            <a:ext cx="8368811" cy="5612026"/>
          </a:xfrm>
          <a:prstGeom prst="rect">
            <a:avLst/>
          </a:prstGeom>
        </p:spPr>
      </p:pic>
    </p:spTree>
    <p:extLst>
      <p:ext uri="{BB962C8B-B14F-4D97-AF65-F5344CB8AC3E}">
        <p14:creationId xmlns:p14="http://schemas.microsoft.com/office/powerpoint/2010/main" val="17445734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79362-8D78-662C-6AD3-E3417DB6198C}"/>
              </a:ext>
            </a:extLst>
          </p:cNvPr>
          <p:cNvSpPr>
            <a:spLocks noGrp="1"/>
          </p:cNvSpPr>
          <p:nvPr>
            <p:ph type="title"/>
          </p:nvPr>
        </p:nvSpPr>
        <p:spPr/>
        <p:txBody>
          <a:bodyPr>
            <a:normAutofit/>
          </a:bodyPr>
          <a:lstStyle/>
          <a:p>
            <a:r>
              <a:rPr lang="en-GB" sz="4000" dirty="0">
                <a:solidFill>
                  <a:srgbClr val="212121"/>
                </a:solidFill>
                <a:effectLst/>
                <a:latin typeface="Calibri" panose="020F0502020204030204" pitchFamily="34" charset="0"/>
                <a:ea typeface="Calibri" panose="020F0502020204030204" pitchFamily="34" charset="0"/>
                <a:cs typeface="Times New Roman" panose="02020603050405020304" pitchFamily="18" charset="0"/>
              </a:rPr>
              <a:t>Rotate the frame and apply a dehaze filter</a:t>
            </a:r>
            <a:endParaRPr lang="en-GB" sz="4000" dirty="0"/>
          </a:p>
        </p:txBody>
      </p:sp>
      <p:pic>
        <p:nvPicPr>
          <p:cNvPr id="3" name="Picture 2" descr="Text&#10;&#10;Description automatically generated">
            <a:extLst>
              <a:ext uri="{FF2B5EF4-FFF2-40B4-BE49-F238E27FC236}">
                <a16:creationId xmlns:a16="http://schemas.microsoft.com/office/drawing/2014/main" id="{D4594A35-CF67-04EA-6F65-143A8CF2E648}"/>
              </a:ext>
            </a:extLst>
          </p:cNvPr>
          <p:cNvPicPr>
            <a:picLocks noChangeAspect="1"/>
          </p:cNvPicPr>
          <p:nvPr/>
        </p:nvPicPr>
        <p:blipFill rotWithShape="1">
          <a:blip r:embed="rId2"/>
          <a:srcRect l="61233" t="1029" r="20229" b="293"/>
          <a:stretch/>
        </p:blipFill>
        <p:spPr bwMode="auto">
          <a:xfrm>
            <a:off x="4552950" y="1433928"/>
            <a:ext cx="1543050" cy="515937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462354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3EA275-9B88-00C1-CB1D-EDA6DF01F18C}"/>
              </a:ext>
            </a:extLst>
          </p:cNvPr>
          <p:cNvSpPr>
            <a:spLocks noGrp="1"/>
          </p:cNvSpPr>
          <p:nvPr>
            <p:ph idx="1"/>
          </p:nvPr>
        </p:nvSpPr>
        <p:spPr>
          <a:xfrm>
            <a:off x="7090348" y="708857"/>
            <a:ext cx="4345898" cy="5684871"/>
          </a:xfrm>
        </p:spPr>
        <p:txBody>
          <a:bodyPr>
            <a:normAutofit fontScale="92500"/>
          </a:bodyPr>
          <a:lstStyle/>
          <a:p>
            <a:r>
              <a:rPr lang="en-GB" sz="3600" dirty="0">
                <a:solidFill>
                  <a:srgbClr val="212121"/>
                </a:solidFill>
                <a:latin typeface="Calibri" panose="020F0502020204030204" pitchFamily="34" charset="0"/>
                <a:ea typeface="Calibri" panose="020F0502020204030204" pitchFamily="34" charset="0"/>
                <a:cs typeface="Times New Roman" panose="02020603050405020304" pitchFamily="18" charset="0"/>
              </a:rPr>
              <a:t>A</a:t>
            </a:r>
            <a:r>
              <a:rPr lang="en-GB" sz="3600" dirty="0">
                <a:solidFill>
                  <a:srgbClr val="212121"/>
                </a:solidFill>
                <a:effectLst/>
                <a:latin typeface="Roboto" panose="02000000000000000000" pitchFamily="2" charset="0"/>
                <a:ea typeface="Calibri" panose="020F0502020204030204" pitchFamily="34" charset="0"/>
                <a:cs typeface="Times New Roman" panose="02020603050405020304" pitchFamily="18" charset="0"/>
              </a:rPr>
              <a:t>pply an RGB filter to highlight the edges of the keys and crop the width to focus on the part of the keyboard </a:t>
            </a:r>
            <a:r>
              <a:rPr lang="en-GB" sz="3600" dirty="0">
                <a:effectLst/>
                <a:latin typeface="Calibri" panose="020F0502020204030204" pitchFamily="34" charset="0"/>
                <a:ea typeface="Calibri" panose="020F0502020204030204" pitchFamily="34" charset="0"/>
                <a:cs typeface="Times New Roman" panose="02020603050405020304" pitchFamily="18" charset="0"/>
              </a:rPr>
              <a:t>that is bounded by the red rectangle.</a:t>
            </a:r>
          </a:p>
          <a:p>
            <a:r>
              <a:rPr lang="en-GB" sz="3600" dirty="0">
                <a:effectLst/>
                <a:latin typeface="Calibri" panose="020F0502020204030204" pitchFamily="34" charset="0"/>
                <a:ea typeface="Calibri" panose="020F0502020204030204" pitchFamily="34" charset="0"/>
                <a:cs typeface="Times New Roman" panose="02020603050405020304" pitchFamily="18" charset="0"/>
              </a:rPr>
              <a:t>Note that the hands of the pianist will not touch this part of the keyboard. </a:t>
            </a:r>
          </a:p>
          <a:p>
            <a:endParaRPr lang="en-GB" sz="3600" dirty="0"/>
          </a:p>
        </p:txBody>
      </p:sp>
      <p:pic>
        <p:nvPicPr>
          <p:cNvPr id="6" name="Picture 5">
            <a:extLst>
              <a:ext uri="{FF2B5EF4-FFF2-40B4-BE49-F238E27FC236}">
                <a16:creationId xmlns:a16="http://schemas.microsoft.com/office/drawing/2014/main" id="{ED4377FE-25A7-3A63-53EC-C0DC69FAEDCB}"/>
              </a:ext>
            </a:extLst>
          </p:cNvPr>
          <p:cNvPicPr>
            <a:picLocks noChangeAspect="1"/>
          </p:cNvPicPr>
          <p:nvPr/>
        </p:nvPicPr>
        <p:blipFill>
          <a:blip r:embed="rId2"/>
          <a:stretch>
            <a:fillRect/>
          </a:stretch>
        </p:blipFill>
        <p:spPr>
          <a:xfrm>
            <a:off x="4712034" y="619184"/>
            <a:ext cx="1028890" cy="5774545"/>
          </a:xfrm>
          <a:prstGeom prst="rect">
            <a:avLst/>
          </a:prstGeom>
        </p:spPr>
      </p:pic>
    </p:spTree>
    <p:extLst>
      <p:ext uri="{BB962C8B-B14F-4D97-AF65-F5344CB8AC3E}">
        <p14:creationId xmlns:p14="http://schemas.microsoft.com/office/powerpoint/2010/main" val="35152296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55A8DFE6-F78C-7193-310F-F50BA46CACD9}"/>
              </a:ext>
            </a:extLst>
          </p:cNvPr>
          <p:cNvPicPr>
            <a:picLocks noChangeAspect="1"/>
          </p:cNvPicPr>
          <p:nvPr/>
        </p:nvPicPr>
        <p:blipFill rotWithShape="1">
          <a:blip r:embed="rId2"/>
          <a:srcRect l="40177" t="414" r="38159"/>
          <a:stretch/>
        </p:blipFill>
        <p:spPr bwMode="auto">
          <a:xfrm>
            <a:off x="1436532" y="201395"/>
            <a:ext cx="2236058" cy="6455210"/>
          </a:xfrm>
          <a:prstGeom prst="rect">
            <a:avLst/>
          </a:prstGeom>
          <a:ln>
            <a:noFill/>
          </a:ln>
          <a:extLst>
            <a:ext uri="{53640926-AAD7-44D8-BBD7-CCE9431645EC}">
              <a14:shadowObscured xmlns:a14="http://schemas.microsoft.com/office/drawing/2010/main"/>
            </a:ext>
          </a:extLst>
        </p:spPr>
      </p:pic>
      <p:sp>
        <p:nvSpPr>
          <p:cNvPr id="5" name="Content Placeholder 2">
            <a:extLst>
              <a:ext uri="{FF2B5EF4-FFF2-40B4-BE49-F238E27FC236}">
                <a16:creationId xmlns:a16="http://schemas.microsoft.com/office/drawing/2014/main" id="{FEE5FF20-EA88-55EA-3CA4-A6F8885B9B7F}"/>
              </a:ext>
            </a:extLst>
          </p:cNvPr>
          <p:cNvSpPr>
            <a:spLocks noGrp="1"/>
          </p:cNvSpPr>
          <p:nvPr>
            <p:ph idx="1"/>
          </p:nvPr>
        </p:nvSpPr>
        <p:spPr>
          <a:xfrm>
            <a:off x="5591331" y="708857"/>
            <a:ext cx="5844915" cy="5294703"/>
          </a:xfrm>
        </p:spPr>
        <p:txBody>
          <a:bodyPr>
            <a:normAutofit/>
          </a:bodyPr>
          <a:lstStyle/>
          <a:p>
            <a:pPr>
              <a:lnSpc>
                <a:spcPct val="107000"/>
              </a:lnSpc>
              <a:spcAft>
                <a:spcPts val="800"/>
              </a:spcAft>
            </a:pPr>
            <a:r>
              <a:rPr lang="en-GB" dirty="0">
                <a:effectLst/>
                <a:latin typeface="Calibri" panose="020F0502020204030204" pitchFamily="34" charset="0"/>
                <a:ea typeface="Calibri" panose="020F0502020204030204" pitchFamily="34" charset="0"/>
                <a:cs typeface="Times New Roman" panose="02020603050405020304" pitchFamily="18" charset="0"/>
              </a:rPr>
              <a:t>I noted that when a key is pressed, it is possible to observe a variation in the position of the pressed key in that area because of the position of the camera that is placed above the piano and its inclination </a:t>
            </a:r>
            <a:r>
              <a:rPr lang="en-GB" dirty="0" err="1">
                <a:effectLst/>
                <a:latin typeface="Calibri" panose="020F0502020204030204" pitchFamily="34" charset="0"/>
                <a:ea typeface="Calibri" panose="020F0502020204030204" pitchFamily="34" charset="0"/>
                <a:cs typeface="Times New Roman" panose="02020603050405020304" pitchFamily="18" charset="0"/>
              </a:rPr>
              <a:t>wrt</a:t>
            </a:r>
            <a:r>
              <a:rPr lang="en-GB" dirty="0">
                <a:effectLst/>
                <a:latin typeface="Calibri" panose="020F0502020204030204" pitchFamily="34" charset="0"/>
                <a:ea typeface="Calibri" panose="020F0502020204030204" pitchFamily="34" charset="0"/>
                <a:cs typeface="Times New Roman" panose="02020603050405020304" pitchFamily="18" charset="0"/>
              </a:rPr>
              <a:t> to the piano plane. </a:t>
            </a:r>
          </a:p>
        </p:txBody>
      </p:sp>
    </p:spTree>
    <p:extLst>
      <p:ext uri="{BB962C8B-B14F-4D97-AF65-F5344CB8AC3E}">
        <p14:creationId xmlns:p14="http://schemas.microsoft.com/office/powerpoint/2010/main" val="1784923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9EC15571-5EBB-7D35-37E9-EAC2D1D47D5B}"/>
              </a:ext>
            </a:extLst>
          </p:cNvPr>
          <p:cNvPicPr>
            <a:picLocks noChangeAspect="1"/>
          </p:cNvPicPr>
          <p:nvPr/>
        </p:nvPicPr>
        <p:blipFill rotWithShape="1">
          <a:blip r:embed="rId2"/>
          <a:srcRect l="40177" t="414" r="19576"/>
          <a:stretch/>
        </p:blipFill>
        <p:spPr bwMode="auto">
          <a:xfrm>
            <a:off x="4037702" y="230478"/>
            <a:ext cx="4116595" cy="63970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82856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20574-48D1-4998-B88E-05D4B261A35E}"/>
              </a:ext>
            </a:extLst>
          </p:cNvPr>
          <p:cNvSpPr>
            <a:spLocks noGrp="1"/>
          </p:cNvSpPr>
          <p:nvPr>
            <p:ph type="title"/>
          </p:nvPr>
        </p:nvSpPr>
        <p:spPr/>
        <p:txBody>
          <a:bodyPr>
            <a:normAutofit/>
          </a:bodyPr>
          <a:lstStyle/>
          <a:p>
            <a:r>
              <a:rPr lang="en-GB" sz="7200" dirty="0">
                <a:latin typeface="Calibri" panose="020F0502020204030204" pitchFamily="34" charset="0"/>
                <a:ea typeface="Calibri" panose="020F0502020204030204" pitchFamily="34" charset="0"/>
                <a:cs typeface="Times New Roman" panose="02020603050405020304" pitchFamily="18" charset="0"/>
              </a:rPr>
              <a:t>S</a:t>
            </a:r>
            <a:r>
              <a:rPr lang="en-GB" sz="7200" dirty="0">
                <a:effectLst/>
                <a:latin typeface="Calibri" panose="020F0502020204030204" pitchFamily="34" charset="0"/>
                <a:ea typeface="Calibri" panose="020F0502020204030204" pitchFamily="34" charset="0"/>
                <a:cs typeface="Times New Roman" panose="02020603050405020304" pitchFamily="18" charset="0"/>
              </a:rPr>
              <a:t>tarting point </a:t>
            </a:r>
            <a:r>
              <a:rPr lang="en-GB" sz="7200" b="1" dirty="0"/>
              <a:t>:</a:t>
            </a:r>
          </a:p>
        </p:txBody>
      </p:sp>
      <p:sp>
        <p:nvSpPr>
          <p:cNvPr id="3" name="Content Placeholder 2">
            <a:extLst>
              <a:ext uri="{FF2B5EF4-FFF2-40B4-BE49-F238E27FC236}">
                <a16:creationId xmlns:a16="http://schemas.microsoft.com/office/drawing/2014/main" id="{9F14C13F-241C-468D-62F2-1C6FEC337D09}"/>
              </a:ext>
            </a:extLst>
          </p:cNvPr>
          <p:cNvSpPr>
            <a:spLocks noGrp="1"/>
          </p:cNvSpPr>
          <p:nvPr>
            <p:ph idx="1"/>
          </p:nvPr>
        </p:nvSpPr>
        <p:spPr/>
        <p:txBody>
          <a:bodyPr>
            <a:noAutofit/>
          </a:bodyPr>
          <a:lstStyle/>
          <a:p>
            <a:pPr>
              <a:lnSpc>
                <a:spcPct val="107000"/>
              </a:lnSpc>
              <a:spcAft>
                <a:spcPts val="800"/>
              </a:spcAft>
            </a:pPr>
            <a:r>
              <a:rPr lang="en-GB" sz="3600" dirty="0">
                <a:latin typeface="Calibri" panose="020F0502020204030204" pitchFamily="34" charset="0"/>
                <a:ea typeface="Calibri" panose="020F0502020204030204" pitchFamily="34" charset="0"/>
                <a:cs typeface="Times New Roman" panose="02020603050405020304" pitchFamily="18" charset="0"/>
              </a:rPr>
              <a:t>Two videos are taken from two different perspectives of a pianist playing the piano</a:t>
            </a:r>
            <a:r>
              <a:rPr lang="en-GB" sz="3600" dirty="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r>
              <a:rPr lang="en-GB" sz="3600" dirty="0">
                <a:effectLst/>
                <a:latin typeface="Calibri" panose="020F0502020204030204" pitchFamily="34" charset="0"/>
                <a:ea typeface="Calibri" panose="020F0502020204030204" pitchFamily="34" charset="0"/>
                <a:cs typeface="Times New Roman" panose="02020603050405020304" pitchFamily="18" charset="0"/>
              </a:rPr>
              <a:t> The videos were taken from above and from the side and in both recordings the hands of the pianist were captured.</a:t>
            </a:r>
          </a:p>
        </p:txBody>
      </p:sp>
    </p:spTree>
    <p:extLst>
      <p:ext uri="{BB962C8B-B14F-4D97-AF65-F5344CB8AC3E}">
        <p14:creationId xmlns:p14="http://schemas.microsoft.com/office/powerpoint/2010/main" val="1943462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889F5-8929-25EB-2D00-16CC326E900D}"/>
              </a:ext>
            </a:extLst>
          </p:cNvPr>
          <p:cNvSpPr>
            <a:spLocks noGrp="1"/>
          </p:cNvSpPr>
          <p:nvPr>
            <p:ph type="title"/>
          </p:nvPr>
        </p:nvSpPr>
        <p:spPr/>
        <p:txBody>
          <a:bodyPr>
            <a:normAutofit/>
          </a:bodyPr>
          <a:lstStyle/>
          <a:p>
            <a:r>
              <a:rPr lang="en-GB" sz="4000" dirty="0">
                <a:effectLst/>
                <a:latin typeface="Calibri" panose="020F0502020204030204" pitchFamily="34" charset="0"/>
                <a:ea typeface="Calibri" panose="020F0502020204030204" pitchFamily="34" charset="0"/>
                <a:cs typeface="Times New Roman" panose="02020603050405020304" pitchFamily="18" charset="0"/>
              </a:rPr>
              <a:t>Save the last frame in which no keys are being pressed</a:t>
            </a:r>
            <a:endParaRPr lang="en-GB" sz="4000" dirty="0"/>
          </a:p>
        </p:txBody>
      </p:sp>
      <p:pic>
        <p:nvPicPr>
          <p:cNvPr id="4" name="Picture 3" descr="Text&#10;&#10;Description automatically generated">
            <a:extLst>
              <a:ext uri="{FF2B5EF4-FFF2-40B4-BE49-F238E27FC236}">
                <a16:creationId xmlns:a16="http://schemas.microsoft.com/office/drawing/2014/main" id="{3BB02114-0BD9-AAD0-FEC1-070D6ACA820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9574" t="622"/>
          <a:stretch/>
        </p:blipFill>
        <p:spPr bwMode="auto">
          <a:xfrm>
            <a:off x="5188304" y="1141027"/>
            <a:ext cx="1815391" cy="55485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25076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B791F-4449-3BEA-72A9-2931AB33B693}"/>
              </a:ext>
            </a:extLst>
          </p:cNvPr>
          <p:cNvSpPr>
            <a:spLocks noGrp="1"/>
          </p:cNvSpPr>
          <p:nvPr>
            <p:ph type="title"/>
          </p:nvPr>
        </p:nvSpPr>
        <p:spPr>
          <a:xfrm>
            <a:off x="838199" y="274637"/>
            <a:ext cx="10515600" cy="1325563"/>
          </a:xfrm>
        </p:spPr>
        <p:txBody>
          <a:bodyPr>
            <a:normAutofit/>
          </a:bodyPr>
          <a:lstStyle/>
          <a:p>
            <a:r>
              <a:rPr lang="en-GB" sz="4000" dirty="0">
                <a:latin typeface="Calibri" panose="020F0502020204030204" pitchFamily="34" charset="0"/>
                <a:ea typeface="Calibri" panose="020F0502020204030204" pitchFamily="34" charset="0"/>
                <a:cs typeface="Times New Roman" panose="02020603050405020304" pitchFamily="18" charset="0"/>
              </a:rPr>
              <a:t>S</a:t>
            </a:r>
            <a:r>
              <a:rPr lang="en-GB" sz="4000" dirty="0">
                <a:effectLst/>
                <a:latin typeface="Calibri" panose="020F0502020204030204" pitchFamily="34" charset="0"/>
                <a:ea typeface="Calibri" panose="020F0502020204030204" pitchFamily="34" charset="0"/>
                <a:cs typeface="Times New Roman" panose="02020603050405020304" pitchFamily="18" charset="0"/>
              </a:rPr>
              <a:t>ubtract that frame from the current frame</a:t>
            </a:r>
            <a:endParaRPr lang="en-GB" sz="4000" dirty="0"/>
          </a:p>
        </p:txBody>
      </p:sp>
      <p:pic>
        <p:nvPicPr>
          <p:cNvPr id="4" name="Picture 3" descr="Text&#10;&#10;Description automatically generated">
            <a:extLst>
              <a:ext uri="{FF2B5EF4-FFF2-40B4-BE49-F238E27FC236}">
                <a16:creationId xmlns:a16="http://schemas.microsoft.com/office/drawing/2014/main" id="{D8612324-10FB-C342-6DCA-26D5D62FD83D}"/>
              </a:ext>
            </a:extLst>
          </p:cNvPr>
          <p:cNvPicPr>
            <a:picLocks noChangeAspect="1"/>
          </p:cNvPicPr>
          <p:nvPr/>
        </p:nvPicPr>
        <p:blipFill rotWithShape="1">
          <a:blip r:embed="rId2"/>
          <a:srcRect l="20447" r="59430"/>
          <a:stretch/>
        </p:blipFill>
        <p:spPr bwMode="auto">
          <a:xfrm>
            <a:off x="5216236" y="1375487"/>
            <a:ext cx="1703951" cy="5318279"/>
          </a:xfrm>
          <a:prstGeom prst="rect">
            <a:avLst/>
          </a:prstGeom>
          <a:ln>
            <a:noFill/>
          </a:ln>
          <a:extLst>
            <a:ext uri="{53640926-AAD7-44D8-BBD7-CCE9431645EC}">
              <a14:shadowObscured xmlns:a14="http://schemas.microsoft.com/office/drawing/2010/main"/>
            </a:ext>
          </a:extLst>
        </p:spPr>
      </p:pic>
      <p:sp>
        <p:nvSpPr>
          <p:cNvPr id="3" name="Content Placeholder 2">
            <a:extLst>
              <a:ext uri="{FF2B5EF4-FFF2-40B4-BE49-F238E27FC236}">
                <a16:creationId xmlns:a16="http://schemas.microsoft.com/office/drawing/2014/main" id="{A1FE268E-07E5-07E8-4853-B39B6BE70C6B}"/>
              </a:ext>
            </a:extLst>
          </p:cNvPr>
          <p:cNvSpPr>
            <a:spLocks noGrp="1"/>
          </p:cNvSpPr>
          <p:nvPr>
            <p:ph idx="1"/>
          </p:nvPr>
        </p:nvSpPr>
        <p:spPr>
          <a:xfrm>
            <a:off x="7713915" y="1717963"/>
            <a:ext cx="3438993" cy="4424363"/>
          </a:xfrm>
        </p:spPr>
        <p:txBody>
          <a:bodyPr>
            <a:normAutofit/>
          </a:bodyPr>
          <a:lstStyle/>
          <a:p>
            <a:pPr>
              <a:lnSpc>
                <a:spcPct val="107000"/>
              </a:lnSpc>
              <a:spcAft>
                <a:spcPts val="800"/>
              </a:spcAft>
            </a:pPr>
            <a:r>
              <a:rPr lang="en-GB" sz="2400" dirty="0">
                <a:latin typeface="Calibri" panose="020F0502020204030204" pitchFamily="34" charset="0"/>
                <a:ea typeface="Calibri" panose="020F0502020204030204" pitchFamily="34" charset="0"/>
                <a:cs typeface="Times New Roman" panose="02020603050405020304" pitchFamily="18" charset="0"/>
              </a:rPr>
              <a:t>A</a:t>
            </a:r>
            <a:r>
              <a:rPr lang="en-GB" sz="2400" dirty="0">
                <a:effectLst/>
                <a:latin typeface="Calibri" panose="020F0502020204030204" pitchFamily="34" charset="0"/>
                <a:ea typeface="Calibri" panose="020F0502020204030204" pitchFamily="34" charset="0"/>
                <a:cs typeface="Times New Roman" panose="02020603050405020304" pitchFamily="18" charset="0"/>
              </a:rPr>
              <a:t>fter removing the smallest connected components, only the line (lines) corresponding to the left side (sides) of the key ( keys) that is (are) currently pressed is (are) left. </a:t>
            </a:r>
          </a:p>
        </p:txBody>
      </p:sp>
    </p:spTree>
    <p:extLst>
      <p:ext uri="{BB962C8B-B14F-4D97-AF65-F5344CB8AC3E}">
        <p14:creationId xmlns:p14="http://schemas.microsoft.com/office/powerpoint/2010/main" val="4082088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3EBFBAF-415D-AC16-2E4E-A7530160F811}"/>
              </a:ext>
            </a:extLst>
          </p:cNvPr>
          <p:cNvSpPr>
            <a:spLocks noGrp="1"/>
          </p:cNvSpPr>
          <p:nvPr>
            <p:ph idx="1"/>
          </p:nvPr>
        </p:nvSpPr>
        <p:spPr>
          <a:xfrm>
            <a:off x="7914806" y="172387"/>
            <a:ext cx="3438993" cy="6004576"/>
          </a:xfrm>
        </p:spPr>
        <p:txBody>
          <a:bodyPr>
            <a:normAutofit/>
          </a:bodyPr>
          <a:lstStyle/>
          <a:p>
            <a:r>
              <a:rPr lang="en-GB" sz="2400" dirty="0">
                <a:effectLst/>
                <a:latin typeface="Calibri" panose="020F0502020204030204" pitchFamily="34" charset="0"/>
                <a:ea typeface="Calibri" panose="020F0502020204030204" pitchFamily="34" charset="0"/>
                <a:cs typeface="Times New Roman" panose="02020603050405020304" pitchFamily="18" charset="0"/>
              </a:rPr>
              <a:t>After that, I created an RGB image starting from the raw current frame and setting to red the pixels corresponding to the pressed keys</a:t>
            </a:r>
            <a:endParaRPr lang="en-GB" sz="2400" dirty="0"/>
          </a:p>
        </p:txBody>
      </p:sp>
      <p:pic>
        <p:nvPicPr>
          <p:cNvPr id="4" name="Picture 3" descr="Text&#10;&#10;Description automatically generated">
            <a:extLst>
              <a:ext uri="{FF2B5EF4-FFF2-40B4-BE49-F238E27FC236}">
                <a16:creationId xmlns:a16="http://schemas.microsoft.com/office/drawing/2014/main" id="{F6EB1EBC-CC54-570A-CE97-65D7598A104C}"/>
              </a:ext>
            </a:extLst>
          </p:cNvPr>
          <p:cNvPicPr>
            <a:picLocks noChangeAspect="1"/>
          </p:cNvPicPr>
          <p:nvPr/>
        </p:nvPicPr>
        <p:blipFill rotWithShape="1">
          <a:blip r:embed="rId2"/>
          <a:srcRect r="78772"/>
          <a:stretch/>
        </p:blipFill>
        <p:spPr bwMode="auto">
          <a:xfrm>
            <a:off x="2675269" y="316345"/>
            <a:ext cx="2104120" cy="62253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6146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BA39A-E7F9-2FC8-0479-61B53031F1AE}"/>
              </a:ext>
            </a:extLst>
          </p:cNvPr>
          <p:cNvSpPr>
            <a:spLocks noGrp="1"/>
          </p:cNvSpPr>
          <p:nvPr>
            <p:ph type="title"/>
          </p:nvPr>
        </p:nvSpPr>
        <p:spPr/>
        <p:txBody>
          <a:bodyPr/>
          <a:lstStyle/>
          <a:p>
            <a:r>
              <a:rPr lang="en-GB" dirty="0"/>
              <a:t>Identification of C3</a:t>
            </a:r>
          </a:p>
        </p:txBody>
      </p:sp>
      <p:pic>
        <p:nvPicPr>
          <p:cNvPr id="4" name="Picture 3" descr="A picture containing text, music, electric organ, synthesizer&#10;&#10;Description automatically generated">
            <a:extLst>
              <a:ext uri="{FF2B5EF4-FFF2-40B4-BE49-F238E27FC236}">
                <a16:creationId xmlns:a16="http://schemas.microsoft.com/office/drawing/2014/main" id="{D4F8402C-B0AA-B18A-8EDD-BE37913DD30A}"/>
              </a:ext>
            </a:extLst>
          </p:cNvPr>
          <p:cNvPicPr>
            <a:picLocks noChangeAspect="1"/>
          </p:cNvPicPr>
          <p:nvPr/>
        </p:nvPicPr>
        <p:blipFill rotWithShape="1">
          <a:blip r:embed="rId2">
            <a:extLst>
              <a:ext uri="{28A0092B-C50C-407E-A947-70E740481C1C}">
                <a14:useLocalDpi xmlns:a14="http://schemas.microsoft.com/office/drawing/2010/main" val="0"/>
              </a:ext>
            </a:extLst>
          </a:blip>
          <a:srcRect t="24556" b="50273"/>
          <a:stretch/>
        </p:blipFill>
        <p:spPr bwMode="auto">
          <a:xfrm>
            <a:off x="-2126403" y="1999431"/>
            <a:ext cx="15935758" cy="237460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73001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3197E935-AF37-EC69-8BDE-E2A5C4A61DB7}"/>
              </a:ext>
            </a:extLst>
          </p:cNvPr>
          <p:cNvPicPr>
            <a:picLocks noChangeAspect="1"/>
          </p:cNvPicPr>
          <p:nvPr/>
        </p:nvPicPr>
        <p:blipFill>
          <a:blip r:embed="rId2"/>
          <a:stretch>
            <a:fillRect/>
          </a:stretch>
        </p:blipFill>
        <p:spPr>
          <a:xfrm>
            <a:off x="314926" y="370449"/>
            <a:ext cx="8929597" cy="5608452"/>
          </a:xfrm>
          <a:prstGeom prst="rect">
            <a:avLst/>
          </a:prstGeom>
        </p:spPr>
      </p:pic>
      <p:sp>
        <p:nvSpPr>
          <p:cNvPr id="5" name="Content Placeholder 2">
            <a:extLst>
              <a:ext uri="{FF2B5EF4-FFF2-40B4-BE49-F238E27FC236}">
                <a16:creationId xmlns:a16="http://schemas.microsoft.com/office/drawing/2014/main" id="{3F9B9396-EB71-0057-9C29-063E97809143}"/>
              </a:ext>
            </a:extLst>
          </p:cNvPr>
          <p:cNvSpPr>
            <a:spLocks noGrp="1"/>
          </p:cNvSpPr>
          <p:nvPr>
            <p:ph idx="1"/>
          </p:nvPr>
        </p:nvSpPr>
        <p:spPr>
          <a:xfrm>
            <a:off x="9623685" y="172387"/>
            <a:ext cx="2465882" cy="6004576"/>
          </a:xfrm>
        </p:spPr>
        <p:txBody>
          <a:bodyPr>
            <a:normAutofit/>
          </a:bodyPr>
          <a:lstStyle/>
          <a:p>
            <a:pPr>
              <a:lnSpc>
                <a:spcPct val="107000"/>
              </a:lnSpc>
              <a:spcAft>
                <a:spcPts val="800"/>
              </a:spcAft>
            </a:pPr>
            <a:r>
              <a:rPr lang="en-GB" sz="2400" dirty="0">
                <a:effectLst/>
                <a:latin typeface="Calibri" panose="020F0502020204030204" pitchFamily="34" charset="0"/>
                <a:ea typeface="Calibri" panose="020F0502020204030204" pitchFamily="34" charset="0"/>
                <a:cs typeface="Times New Roman" panose="02020603050405020304" pitchFamily="18" charset="0"/>
              </a:rPr>
              <a:t>As clearly shown, the pressed key is easy to detect because its left  side is highlighted in red. </a:t>
            </a:r>
          </a:p>
          <a:p>
            <a:pPr>
              <a:lnSpc>
                <a:spcPct val="107000"/>
              </a:lnSpc>
              <a:spcAft>
                <a:spcPts val="800"/>
              </a:spcAft>
            </a:pPr>
            <a:r>
              <a:rPr lang="en-GB" sz="2400" dirty="0">
                <a:effectLst/>
                <a:latin typeface="Calibri" panose="020F0502020204030204" pitchFamily="34" charset="0"/>
                <a:ea typeface="Calibri" panose="020F0502020204030204" pitchFamily="34" charset="0"/>
                <a:cs typeface="Times New Roman" panose="02020603050405020304" pitchFamily="18" charset="0"/>
              </a:rPr>
              <a:t>In this case, the pressed key is C3.</a:t>
            </a:r>
          </a:p>
        </p:txBody>
      </p:sp>
    </p:spTree>
    <p:extLst>
      <p:ext uri="{BB962C8B-B14F-4D97-AF65-F5344CB8AC3E}">
        <p14:creationId xmlns:p14="http://schemas.microsoft.com/office/powerpoint/2010/main" val="3308491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DF25A-7AC6-E3FA-8B67-040F6C89F6C1}"/>
              </a:ext>
            </a:extLst>
          </p:cNvPr>
          <p:cNvSpPr>
            <a:spLocks noGrp="1"/>
          </p:cNvSpPr>
          <p:nvPr>
            <p:ph type="title"/>
          </p:nvPr>
        </p:nvSpPr>
        <p:spPr>
          <a:xfrm>
            <a:off x="3015792" y="233150"/>
            <a:ext cx="10515600" cy="1325563"/>
          </a:xfrm>
        </p:spPr>
        <p:txBody>
          <a:bodyPr/>
          <a:lstStyle/>
          <a:p>
            <a:r>
              <a:rPr lang="en-GB" dirty="0"/>
              <a:t>Identification of </a:t>
            </a:r>
            <a:r>
              <a:rPr lang="en-GB" dirty="0">
                <a:effectLst/>
                <a:latin typeface="Calibri" panose="020F0502020204030204" pitchFamily="34" charset="0"/>
                <a:ea typeface="Calibri" panose="020F0502020204030204" pitchFamily="34" charset="0"/>
                <a:cs typeface="Times New Roman" panose="02020603050405020304" pitchFamily="18" charset="0"/>
              </a:rPr>
              <a:t>C3b (D3#)</a:t>
            </a:r>
            <a:endParaRPr lang="en-GB" dirty="0"/>
          </a:p>
        </p:txBody>
      </p:sp>
      <p:pic>
        <p:nvPicPr>
          <p:cNvPr id="4" name="Picture 3" descr="Chart&#10;&#10;Description automatically generated with low confidence">
            <a:extLst>
              <a:ext uri="{FF2B5EF4-FFF2-40B4-BE49-F238E27FC236}">
                <a16:creationId xmlns:a16="http://schemas.microsoft.com/office/drawing/2014/main" id="{33EBF8E3-3C93-FE76-2B6B-2CA1DA6CB78A}"/>
              </a:ext>
            </a:extLst>
          </p:cNvPr>
          <p:cNvPicPr>
            <a:picLocks noChangeAspect="1"/>
          </p:cNvPicPr>
          <p:nvPr/>
        </p:nvPicPr>
        <p:blipFill>
          <a:blip r:embed="rId2"/>
          <a:stretch>
            <a:fillRect/>
          </a:stretch>
        </p:blipFill>
        <p:spPr>
          <a:xfrm>
            <a:off x="2215797" y="1467785"/>
            <a:ext cx="7760405" cy="4902485"/>
          </a:xfrm>
          <a:prstGeom prst="rect">
            <a:avLst/>
          </a:prstGeom>
        </p:spPr>
      </p:pic>
    </p:spTree>
    <p:extLst>
      <p:ext uri="{BB962C8B-B14F-4D97-AF65-F5344CB8AC3E}">
        <p14:creationId xmlns:p14="http://schemas.microsoft.com/office/powerpoint/2010/main" val="10747651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DF25A-7AC6-E3FA-8B67-040F6C89F6C1}"/>
              </a:ext>
            </a:extLst>
          </p:cNvPr>
          <p:cNvSpPr>
            <a:spLocks noGrp="1"/>
          </p:cNvSpPr>
          <p:nvPr>
            <p:ph type="title"/>
          </p:nvPr>
        </p:nvSpPr>
        <p:spPr>
          <a:xfrm>
            <a:off x="3769936" y="132457"/>
            <a:ext cx="10515600" cy="1325563"/>
          </a:xfrm>
        </p:spPr>
        <p:txBody>
          <a:bodyPr/>
          <a:lstStyle/>
          <a:p>
            <a:r>
              <a:rPr lang="en-GB" dirty="0"/>
              <a:t>Identification of </a:t>
            </a:r>
            <a:r>
              <a:rPr lang="en-GB" dirty="0">
                <a:latin typeface="Calibri" panose="020F0502020204030204" pitchFamily="34" charset="0"/>
                <a:cs typeface="Times New Roman" panose="02020603050405020304" pitchFamily="18" charset="0"/>
              </a:rPr>
              <a:t>D</a:t>
            </a:r>
            <a:r>
              <a:rPr lang="en-GB" dirty="0">
                <a:effectLst/>
                <a:latin typeface="Calibri" panose="020F0502020204030204" pitchFamily="34" charset="0"/>
                <a:ea typeface="Calibri" panose="020F0502020204030204" pitchFamily="34" charset="0"/>
                <a:cs typeface="Times New Roman" panose="02020603050405020304" pitchFamily="18" charset="0"/>
              </a:rPr>
              <a:t>3</a:t>
            </a:r>
            <a:endParaRPr lang="en-GB" dirty="0"/>
          </a:p>
        </p:txBody>
      </p:sp>
      <p:pic>
        <p:nvPicPr>
          <p:cNvPr id="3" name="Picture 2" descr="Text, calendar&#10;&#10;Description automatically generated with medium confidence">
            <a:extLst>
              <a:ext uri="{FF2B5EF4-FFF2-40B4-BE49-F238E27FC236}">
                <a16:creationId xmlns:a16="http://schemas.microsoft.com/office/drawing/2014/main" id="{2065973C-1EC1-5D0D-E4B5-DF8D46CE8222}"/>
              </a:ext>
            </a:extLst>
          </p:cNvPr>
          <p:cNvPicPr>
            <a:picLocks noChangeAspect="1"/>
          </p:cNvPicPr>
          <p:nvPr/>
        </p:nvPicPr>
        <p:blipFill>
          <a:blip r:embed="rId2"/>
          <a:stretch>
            <a:fillRect/>
          </a:stretch>
        </p:blipFill>
        <p:spPr>
          <a:xfrm>
            <a:off x="2503601" y="1683879"/>
            <a:ext cx="7184798" cy="4678955"/>
          </a:xfrm>
          <a:prstGeom prst="rect">
            <a:avLst/>
          </a:prstGeom>
        </p:spPr>
      </p:pic>
    </p:spTree>
    <p:extLst>
      <p:ext uri="{BB962C8B-B14F-4D97-AF65-F5344CB8AC3E}">
        <p14:creationId xmlns:p14="http://schemas.microsoft.com/office/powerpoint/2010/main" val="17148525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DF25A-7AC6-E3FA-8B67-040F6C89F6C1}"/>
              </a:ext>
            </a:extLst>
          </p:cNvPr>
          <p:cNvSpPr>
            <a:spLocks noGrp="1"/>
          </p:cNvSpPr>
          <p:nvPr>
            <p:ph type="title"/>
          </p:nvPr>
        </p:nvSpPr>
        <p:spPr>
          <a:xfrm>
            <a:off x="3279742" y="132457"/>
            <a:ext cx="10515600" cy="1325563"/>
          </a:xfrm>
        </p:spPr>
        <p:txBody>
          <a:bodyPr/>
          <a:lstStyle/>
          <a:p>
            <a:r>
              <a:rPr lang="en-GB" dirty="0"/>
              <a:t>Identification of </a:t>
            </a:r>
            <a:r>
              <a:rPr lang="en-GB" dirty="0">
                <a:latin typeface="Calibri" panose="020F0502020204030204" pitchFamily="34" charset="0"/>
                <a:cs typeface="Times New Roman" panose="02020603050405020304" pitchFamily="18" charset="0"/>
              </a:rPr>
              <a:t>D</a:t>
            </a:r>
            <a:r>
              <a:rPr lang="en-GB" dirty="0">
                <a:effectLst/>
                <a:latin typeface="Calibri" panose="020F0502020204030204" pitchFamily="34" charset="0"/>
                <a:ea typeface="Calibri" panose="020F0502020204030204" pitchFamily="34" charset="0"/>
                <a:cs typeface="Times New Roman" panose="02020603050405020304" pitchFamily="18" charset="0"/>
              </a:rPr>
              <a:t>3b(E3#)</a:t>
            </a:r>
            <a:endParaRPr lang="en-GB" dirty="0"/>
          </a:p>
        </p:txBody>
      </p:sp>
      <p:pic>
        <p:nvPicPr>
          <p:cNvPr id="4" name="Picture 3" descr="Chart, timeline&#10;&#10;Description automatically generated with medium confidence">
            <a:extLst>
              <a:ext uri="{FF2B5EF4-FFF2-40B4-BE49-F238E27FC236}">
                <a16:creationId xmlns:a16="http://schemas.microsoft.com/office/drawing/2014/main" id="{5EE07C4F-FDEF-132D-D054-FBB74D9E1D07}"/>
              </a:ext>
            </a:extLst>
          </p:cNvPr>
          <p:cNvPicPr>
            <a:picLocks noChangeAspect="1"/>
          </p:cNvPicPr>
          <p:nvPr/>
        </p:nvPicPr>
        <p:blipFill>
          <a:blip r:embed="rId2"/>
          <a:stretch>
            <a:fillRect/>
          </a:stretch>
        </p:blipFill>
        <p:spPr>
          <a:xfrm>
            <a:off x="2402706" y="1458020"/>
            <a:ext cx="7386588" cy="4778719"/>
          </a:xfrm>
          <a:prstGeom prst="rect">
            <a:avLst/>
          </a:prstGeom>
        </p:spPr>
      </p:pic>
    </p:spTree>
    <p:extLst>
      <p:ext uri="{BB962C8B-B14F-4D97-AF65-F5344CB8AC3E}">
        <p14:creationId xmlns:p14="http://schemas.microsoft.com/office/powerpoint/2010/main" val="39434395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DF25A-7AC6-E3FA-8B67-040F6C89F6C1}"/>
              </a:ext>
            </a:extLst>
          </p:cNvPr>
          <p:cNvSpPr>
            <a:spLocks noGrp="1"/>
          </p:cNvSpPr>
          <p:nvPr>
            <p:ph type="title"/>
          </p:nvPr>
        </p:nvSpPr>
        <p:spPr>
          <a:xfrm>
            <a:off x="1922282" y="19533"/>
            <a:ext cx="10515600" cy="1325563"/>
          </a:xfrm>
        </p:spPr>
        <p:txBody>
          <a:bodyPr/>
          <a:lstStyle/>
          <a:p>
            <a:r>
              <a:rPr lang="en-GB" dirty="0"/>
              <a:t>Identification of </a:t>
            </a:r>
            <a:r>
              <a:rPr lang="en-GB" dirty="0">
                <a:effectLst/>
                <a:latin typeface="Calibri" panose="020F0502020204030204" pitchFamily="34" charset="0"/>
                <a:ea typeface="Calibri" panose="020F0502020204030204" pitchFamily="34" charset="0"/>
                <a:cs typeface="Times New Roman" panose="02020603050405020304" pitchFamily="18" charset="0"/>
              </a:rPr>
              <a:t>C3, E3, G3, C4, E4, G4 </a:t>
            </a:r>
            <a:endParaRPr lang="en-GB" dirty="0"/>
          </a:p>
        </p:txBody>
      </p:sp>
      <p:pic>
        <p:nvPicPr>
          <p:cNvPr id="3" name="Picture 2" descr="Graphical user interface&#10;&#10;Description automatically generated">
            <a:extLst>
              <a:ext uri="{FF2B5EF4-FFF2-40B4-BE49-F238E27FC236}">
                <a16:creationId xmlns:a16="http://schemas.microsoft.com/office/drawing/2014/main" id="{4B54141E-55AB-E4A5-891E-7840ED5B1C1E}"/>
              </a:ext>
            </a:extLst>
          </p:cNvPr>
          <p:cNvPicPr>
            <a:picLocks noChangeAspect="1"/>
          </p:cNvPicPr>
          <p:nvPr/>
        </p:nvPicPr>
        <p:blipFill>
          <a:blip r:embed="rId2"/>
          <a:stretch>
            <a:fillRect/>
          </a:stretch>
        </p:blipFill>
        <p:spPr>
          <a:xfrm>
            <a:off x="2121018" y="1123406"/>
            <a:ext cx="8347311" cy="5282107"/>
          </a:xfrm>
          <a:prstGeom prst="rect">
            <a:avLst/>
          </a:prstGeom>
        </p:spPr>
      </p:pic>
    </p:spTree>
    <p:extLst>
      <p:ext uri="{BB962C8B-B14F-4D97-AF65-F5344CB8AC3E}">
        <p14:creationId xmlns:p14="http://schemas.microsoft.com/office/powerpoint/2010/main" val="2609205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DF25A-7AC6-E3FA-8B67-040F6C89F6C1}"/>
              </a:ext>
            </a:extLst>
          </p:cNvPr>
          <p:cNvSpPr>
            <a:spLocks noGrp="1"/>
          </p:cNvSpPr>
          <p:nvPr>
            <p:ph type="title"/>
          </p:nvPr>
        </p:nvSpPr>
        <p:spPr>
          <a:xfrm>
            <a:off x="1922282" y="19533"/>
            <a:ext cx="10515600" cy="1325563"/>
          </a:xfrm>
        </p:spPr>
        <p:txBody>
          <a:bodyPr/>
          <a:lstStyle/>
          <a:p>
            <a:r>
              <a:rPr lang="en-GB" dirty="0"/>
              <a:t>Identification of </a:t>
            </a:r>
            <a:r>
              <a:rPr lang="en-GB" b="1" dirty="0"/>
              <a:t>D3, </a:t>
            </a:r>
            <a:r>
              <a:rPr lang="en-GB" dirty="0">
                <a:effectLst/>
                <a:latin typeface="Calibri" panose="020F0502020204030204" pitchFamily="34" charset="0"/>
                <a:ea typeface="Calibri" panose="020F0502020204030204" pitchFamily="34" charset="0"/>
                <a:cs typeface="Times New Roman" panose="02020603050405020304" pitchFamily="18" charset="0"/>
              </a:rPr>
              <a:t>F3b, A3, D4, F4b, A4 </a:t>
            </a:r>
            <a:endParaRPr lang="en-GB" dirty="0"/>
          </a:p>
        </p:txBody>
      </p:sp>
      <p:pic>
        <p:nvPicPr>
          <p:cNvPr id="5" name="Picture 4" descr="Graphical user interface&#10;&#10;Description automatically generated">
            <a:extLst>
              <a:ext uri="{FF2B5EF4-FFF2-40B4-BE49-F238E27FC236}">
                <a16:creationId xmlns:a16="http://schemas.microsoft.com/office/drawing/2014/main" id="{084EFBE5-F7A6-8919-32D6-F3E81E963EEC}"/>
              </a:ext>
            </a:extLst>
          </p:cNvPr>
          <p:cNvPicPr>
            <a:picLocks noChangeAspect="1"/>
          </p:cNvPicPr>
          <p:nvPr/>
        </p:nvPicPr>
        <p:blipFill>
          <a:blip r:embed="rId2"/>
          <a:stretch>
            <a:fillRect/>
          </a:stretch>
        </p:blipFill>
        <p:spPr>
          <a:xfrm>
            <a:off x="2110689" y="1088573"/>
            <a:ext cx="8466739" cy="5216434"/>
          </a:xfrm>
          <a:prstGeom prst="rect">
            <a:avLst/>
          </a:prstGeom>
        </p:spPr>
      </p:pic>
    </p:spTree>
    <p:extLst>
      <p:ext uri="{BB962C8B-B14F-4D97-AF65-F5344CB8AC3E}">
        <p14:creationId xmlns:p14="http://schemas.microsoft.com/office/powerpoint/2010/main" val="1007547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356422-08E2-AEFA-0840-BB78048F49A6}"/>
              </a:ext>
            </a:extLst>
          </p:cNvPr>
          <p:cNvPicPr>
            <a:picLocks noChangeAspect="1"/>
          </p:cNvPicPr>
          <p:nvPr/>
        </p:nvPicPr>
        <p:blipFill>
          <a:blip r:embed="rId2"/>
          <a:stretch>
            <a:fillRect/>
          </a:stretch>
        </p:blipFill>
        <p:spPr>
          <a:xfrm>
            <a:off x="1388515" y="0"/>
            <a:ext cx="9414970" cy="6858000"/>
          </a:xfrm>
          <a:prstGeom prst="rect">
            <a:avLst/>
          </a:prstGeom>
        </p:spPr>
      </p:pic>
    </p:spTree>
    <p:extLst>
      <p:ext uri="{BB962C8B-B14F-4D97-AF65-F5344CB8AC3E}">
        <p14:creationId xmlns:p14="http://schemas.microsoft.com/office/powerpoint/2010/main" val="336251824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28D0C-F13C-D195-661C-5BB370A870D0}"/>
              </a:ext>
            </a:extLst>
          </p:cNvPr>
          <p:cNvSpPr>
            <a:spLocks noGrp="1"/>
          </p:cNvSpPr>
          <p:nvPr>
            <p:ph type="title"/>
          </p:nvPr>
        </p:nvSpPr>
        <p:spPr/>
        <p:txBody>
          <a:bodyPr/>
          <a:lstStyle/>
          <a:p>
            <a:r>
              <a:rPr lang="en-GB" dirty="0"/>
              <a:t>Identification of the keys</a:t>
            </a:r>
          </a:p>
        </p:txBody>
      </p:sp>
      <p:sp>
        <p:nvSpPr>
          <p:cNvPr id="3" name="Content Placeholder 2">
            <a:extLst>
              <a:ext uri="{FF2B5EF4-FFF2-40B4-BE49-F238E27FC236}">
                <a16:creationId xmlns:a16="http://schemas.microsoft.com/office/drawing/2014/main" id="{CA14A02A-ABF2-AE06-C259-D10D62E9F680}"/>
              </a:ext>
            </a:extLst>
          </p:cNvPr>
          <p:cNvSpPr>
            <a:spLocks noGrp="1"/>
          </p:cNvSpPr>
          <p:nvPr>
            <p:ph idx="1"/>
          </p:nvPr>
        </p:nvSpPr>
        <p:spPr>
          <a:xfrm>
            <a:off x="7408189" y="1690688"/>
            <a:ext cx="4023102" cy="4665878"/>
          </a:xfrm>
        </p:spPr>
        <p:txBody>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To identify the correct pressed keys I computed the top-left coordinates of each connected component that is in the difference frame and checked their value.</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After having defined a suitable set of lower and upper bounds for the values of the coordinates for each key, I just checked for each frame whether the coordinates were part of one of the previously identified ranges that corresponded to a unique key.</a:t>
            </a:r>
          </a:p>
          <a:p>
            <a:endParaRPr lang="en-GB" dirty="0"/>
          </a:p>
        </p:txBody>
      </p:sp>
      <p:sp>
        <p:nvSpPr>
          <p:cNvPr id="5" name="TextBox 4">
            <a:extLst>
              <a:ext uri="{FF2B5EF4-FFF2-40B4-BE49-F238E27FC236}">
                <a16:creationId xmlns:a16="http://schemas.microsoft.com/office/drawing/2014/main" id="{5F410D2B-3E63-8CAC-D286-359D2B220E64}"/>
              </a:ext>
            </a:extLst>
          </p:cNvPr>
          <p:cNvSpPr txBox="1"/>
          <p:nvPr/>
        </p:nvSpPr>
        <p:spPr>
          <a:xfrm>
            <a:off x="838200" y="1894486"/>
            <a:ext cx="6094708" cy="4258282"/>
          </a:xfrm>
          <a:prstGeom prst="rect">
            <a:avLst/>
          </a:prstGeom>
          <a:noFill/>
        </p:spPr>
        <p:txBody>
          <a:bodyPr wrap="square">
            <a:spAutoFit/>
          </a:bodyPr>
          <a:lstStyle/>
          <a:p>
            <a:pPr indent="457200">
              <a:lnSpc>
                <a:spcPct val="107000"/>
              </a:lnSpc>
              <a:spcAft>
                <a:spcPts val="800"/>
              </a:spcAft>
            </a:pPr>
            <a:r>
              <a:rPr lang="en-GB" sz="100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  if</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(285&lt;=</a:t>
            </a:r>
            <a:r>
              <a:rPr lang="en-GB" sz="1000" dirty="0" err="1">
                <a:effectLst/>
                <a:latin typeface="Consolas" panose="020B0609020204030204" pitchFamily="49" charset="0"/>
                <a:ea typeface="Times New Roman" panose="02020603050405020304" pitchFamily="18" charset="0"/>
                <a:cs typeface="Times New Roman" panose="02020603050405020304" pitchFamily="18" charset="0"/>
              </a:rPr>
              <a:t>upperCoordinateTile</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&amp; </a:t>
            </a:r>
            <a:r>
              <a:rPr lang="en-GB" sz="1000" dirty="0" err="1">
                <a:effectLst/>
                <a:latin typeface="Consolas" panose="020B0609020204030204" pitchFamily="49" charset="0"/>
                <a:ea typeface="Times New Roman" panose="02020603050405020304" pitchFamily="18" charset="0"/>
                <a:cs typeface="Times New Roman" panose="02020603050405020304" pitchFamily="18" charset="0"/>
              </a:rPr>
              <a:t>upperCoordinateTile</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&lt;=295)</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r>
              <a:rPr lang="en-GB" sz="1000" dirty="0" err="1">
                <a:effectLst/>
                <a:latin typeface="Consolas" panose="020B0609020204030204" pitchFamily="49" charset="0"/>
                <a:ea typeface="Times New Roman" panose="02020603050405020304" pitchFamily="18" charset="0"/>
                <a:cs typeface="Times New Roman" panose="02020603050405020304" pitchFamily="18" charset="0"/>
              </a:rPr>
              <a:t>keyPressed</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r>
              <a:rPr lang="en-GB" sz="1000" dirty="0" err="1">
                <a:effectLst/>
                <a:latin typeface="Consolas" panose="020B0609020204030204" pitchFamily="49" charset="0"/>
                <a:ea typeface="Times New Roman" panose="02020603050405020304" pitchFamily="18" charset="0"/>
                <a:cs typeface="Times New Roman" panose="02020603050405020304" pitchFamily="18" charset="0"/>
              </a:rPr>
              <a:t>strcat</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a:t>
            </a:r>
            <a:r>
              <a:rPr lang="en-GB" sz="1000" dirty="0" err="1">
                <a:effectLst/>
                <a:latin typeface="Consolas" panose="020B0609020204030204" pitchFamily="49" charset="0"/>
                <a:ea typeface="Times New Roman" panose="02020603050405020304" pitchFamily="18" charset="0"/>
                <a:cs typeface="Times New Roman" panose="02020603050405020304" pitchFamily="18" charset="0"/>
              </a:rPr>
              <a:t>keyPressed</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r>
              <a:rPr lang="en-GB" sz="1000" dirty="0">
                <a:solidFill>
                  <a:srgbClr val="A709F5"/>
                </a:solidFill>
                <a:effectLst/>
                <a:latin typeface="Consolas" panose="020B0609020204030204" pitchFamily="49" charset="0"/>
                <a:ea typeface="Times New Roman" panose="02020603050405020304" pitchFamily="18" charset="0"/>
                <a:cs typeface="Times New Roman" panose="02020603050405020304" pitchFamily="18" charset="0"/>
              </a:rPr>
              <a:t>"C3; "</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r>
              <a:rPr lang="en-GB" sz="100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end</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r>
              <a:rPr lang="en-GB" sz="100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(305&lt;=</a:t>
            </a:r>
            <a:r>
              <a:rPr lang="en-GB" sz="1000" dirty="0" err="1">
                <a:effectLst/>
                <a:latin typeface="Consolas" panose="020B0609020204030204" pitchFamily="49" charset="0"/>
                <a:ea typeface="Times New Roman" panose="02020603050405020304" pitchFamily="18" charset="0"/>
                <a:cs typeface="Times New Roman" panose="02020603050405020304" pitchFamily="18" charset="0"/>
              </a:rPr>
              <a:t>upperCoordinateTile</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&amp; </a:t>
            </a:r>
            <a:r>
              <a:rPr lang="en-GB" sz="1000" dirty="0" err="1">
                <a:effectLst/>
                <a:latin typeface="Consolas" panose="020B0609020204030204" pitchFamily="49" charset="0"/>
                <a:ea typeface="Times New Roman" panose="02020603050405020304" pitchFamily="18" charset="0"/>
                <a:cs typeface="Times New Roman" panose="02020603050405020304" pitchFamily="18" charset="0"/>
              </a:rPr>
              <a:t>upperCoordinateTile</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&lt;=315)</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r>
              <a:rPr lang="en-GB" sz="1000" dirty="0" err="1">
                <a:effectLst/>
                <a:latin typeface="Consolas" panose="020B0609020204030204" pitchFamily="49" charset="0"/>
                <a:ea typeface="Times New Roman" panose="02020603050405020304" pitchFamily="18" charset="0"/>
                <a:cs typeface="Times New Roman" panose="02020603050405020304" pitchFamily="18" charset="0"/>
              </a:rPr>
              <a:t>keyPressed</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r>
              <a:rPr lang="en-GB" sz="1000" dirty="0" err="1">
                <a:effectLst/>
                <a:latin typeface="Consolas" panose="020B0609020204030204" pitchFamily="49" charset="0"/>
                <a:ea typeface="Times New Roman" panose="02020603050405020304" pitchFamily="18" charset="0"/>
                <a:cs typeface="Times New Roman" panose="02020603050405020304" pitchFamily="18" charset="0"/>
              </a:rPr>
              <a:t>strcat</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a:t>
            </a:r>
            <a:r>
              <a:rPr lang="en-GB" sz="1000" dirty="0" err="1">
                <a:effectLst/>
                <a:latin typeface="Consolas" panose="020B0609020204030204" pitchFamily="49" charset="0"/>
                <a:ea typeface="Times New Roman" panose="02020603050405020304" pitchFamily="18" charset="0"/>
                <a:cs typeface="Times New Roman" panose="02020603050405020304" pitchFamily="18" charset="0"/>
              </a:rPr>
              <a:t>keyPressed</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r>
              <a:rPr lang="en-GB" sz="1000" dirty="0">
                <a:solidFill>
                  <a:srgbClr val="A709F5"/>
                </a:solidFill>
                <a:effectLst/>
                <a:latin typeface="Consolas" panose="020B0609020204030204" pitchFamily="49" charset="0"/>
                <a:ea typeface="Times New Roman" panose="02020603050405020304" pitchFamily="18" charset="0"/>
                <a:cs typeface="Times New Roman" panose="02020603050405020304" pitchFamily="18" charset="0"/>
              </a:rPr>
              <a:t>"C3b; "</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r>
              <a:rPr lang="en-GB" sz="100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end</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r>
              <a:rPr lang="en-GB" sz="100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(320&lt;=</a:t>
            </a:r>
            <a:r>
              <a:rPr lang="en-GB" sz="1000" dirty="0" err="1">
                <a:effectLst/>
                <a:latin typeface="Consolas" panose="020B0609020204030204" pitchFamily="49" charset="0"/>
                <a:ea typeface="Times New Roman" panose="02020603050405020304" pitchFamily="18" charset="0"/>
                <a:cs typeface="Times New Roman" panose="02020603050405020304" pitchFamily="18" charset="0"/>
              </a:rPr>
              <a:t>upperCoordinateTile</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&amp; </a:t>
            </a:r>
            <a:r>
              <a:rPr lang="en-GB" sz="1000" dirty="0" err="1">
                <a:effectLst/>
                <a:latin typeface="Consolas" panose="020B0609020204030204" pitchFamily="49" charset="0"/>
                <a:ea typeface="Times New Roman" panose="02020603050405020304" pitchFamily="18" charset="0"/>
                <a:cs typeface="Times New Roman" panose="02020603050405020304" pitchFamily="18" charset="0"/>
              </a:rPr>
              <a:t>upperCoordinateTile</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&lt;=330)</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r>
              <a:rPr lang="en-GB" sz="1000" dirty="0" err="1">
                <a:effectLst/>
                <a:latin typeface="Consolas" panose="020B0609020204030204" pitchFamily="49" charset="0"/>
                <a:ea typeface="Times New Roman" panose="02020603050405020304" pitchFamily="18" charset="0"/>
                <a:cs typeface="Times New Roman" panose="02020603050405020304" pitchFamily="18" charset="0"/>
              </a:rPr>
              <a:t>keyPressed</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r>
              <a:rPr lang="en-GB" sz="1000" dirty="0" err="1">
                <a:effectLst/>
                <a:latin typeface="Consolas" panose="020B0609020204030204" pitchFamily="49" charset="0"/>
                <a:ea typeface="Times New Roman" panose="02020603050405020304" pitchFamily="18" charset="0"/>
                <a:cs typeface="Times New Roman" panose="02020603050405020304" pitchFamily="18" charset="0"/>
              </a:rPr>
              <a:t>strcat</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a:t>
            </a:r>
            <a:r>
              <a:rPr lang="en-GB" sz="1000" dirty="0" err="1">
                <a:effectLst/>
                <a:latin typeface="Consolas" panose="020B0609020204030204" pitchFamily="49" charset="0"/>
                <a:ea typeface="Times New Roman" panose="02020603050405020304" pitchFamily="18" charset="0"/>
                <a:cs typeface="Times New Roman" panose="02020603050405020304" pitchFamily="18" charset="0"/>
              </a:rPr>
              <a:t>keyPressed</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r>
              <a:rPr lang="en-GB" sz="1000" dirty="0">
                <a:solidFill>
                  <a:srgbClr val="A709F5"/>
                </a:solidFill>
                <a:effectLst/>
                <a:latin typeface="Consolas" panose="020B0609020204030204" pitchFamily="49" charset="0"/>
                <a:ea typeface="Times New Roman" panose="02020603050405020304" pitchFamily="18" charset="0"/>
                <a:cs typeface="Times New Roman" panose="02020603050405020304" pitchFamily="18" charset="0"/>
              </a:rPr>
              <a:t>"D3; "</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r>
              <a:rPr lang="en-GB" sz="100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end</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r>
              <a:rPr lang="en-GB" sz="100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if</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(345&lt;=</a:t>
            </a:r>
            <a:r>
              <a:rPr lang="en-GB" sz="1000" dirty="0" err="1">
                <a:effectLst/>
                <a:latin typeface="Consolas" panose="020B0609020204030204" pitchFamily="49" charset="0"/>
                <a:ea typeface="Times New Roman" panose="02020603050405020304" pitchFamily="18" charset="0"/>
                <a:cs typeface="Times New Roman" panose="02020603050405020304" pitchFamily="18" charset="0"/>
              </a:rPr>
              <a:t>upperCoordinateTile</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&amp; </a:t>
            </a:r>
            <a:r>
              <a:rPr lang="en-GB" sz="1000" dirty="0" err="1">
                <a:effectLst/>
                <a:latin typeface="Consolas" panose="020B0609020204030204" pitchFamily="49" charset="0"/>
                <a:ea typeface="Times New Roman" panose="02020603050405020304" pitchFamily="18" charset="0"/>
                <a:cs typeface="Times New Roman" panose="02020603050405020304" pitchFamily="18" charset="0"/>
              </a:rPr>
              <a:t>upperCoordinateTile</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&lt;=355)</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r>
              <a:rPr lang="en-GB" sz="1000" dirty="0" err="1">
                <a:effectLst/>
                <a:latin typeface="Consolas" panose="020B0609020204030204" pitchFamily="49" charset="0"/>
                <a:ea typeface="Times New Roman" panose="02020603050405020304" pitchFamily="18" charset="0"/>
                <a:cs typeface="Times New Roman" panose="02020603050405020304" pitchFamily="18" charset="0"/>
              </a:rPr>
              <a:t>keyPressed</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r>
              <a:rPr lang="en-GB" sz="1000" dirty="0" err="1">
                <a:effectLst/>
                <a:latin typeface="Consolas" panose="020B0609020204030204" pitchFamily="49" charset="0"/>
                <a:ea typeface="Times New Roman" panose="02020603050405020304" pitchFamily="18" charset="0"/>
                <a:cs typeface="Times New Roman" panose="02020603050405020304" pitchFamily="18" charset="0"/>
              </a:rPr>
              <a:t>strcat</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a:t>
            </a:r>
            <a:r>
              <a:rPr lang="en-GB" sz="1000" dirty="0" err="1">
                <a:effectLst/>
                <a:latin typeface="Consolas" panose="020B0609020204030204" pitchFamily="49" charset="0"/>
                <a:ea typeface="Times New Roman" panose="02020603050405020304" pitchFamily="18" charset="0"/>
                <a:cs typeface="Times New Roman" panose="02020603050405020304" pitchFamily="18" charset="0"/>
              </a:rPr>
              <a:t>keyPressed</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r>
              <a:rPr lang="en-GB" sz="1000" dirty="0">
                <a:solidFill>
                  <a:srgbClr val="A709F5"/>
                </a:solidFill>
                <a:effectLst/>
                <a:latin typeface="Consolas" panose="020B0609020204030204" pitchFamily="49" charset="0"/>
                <a:ea typeface="Times New Roman" panose="02020603050405020304" pitchFamily="18" charset="0"/>
                <a:cs typeface="Times New Roman" panose="02020603050405020304" pitchFamily="18" charset="0"/>
              </a:rPr>
              <a:t>"D3b; "</a:t>
            </a: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r>
              <a:rPr lang="en-GB" sz="1000" dirty="0">
                <a:solidFill>
                  <a:srgbClr val="0E00FF"/>
                </a:solidFill>
                <a:effectLst/>
                <a:latin typeface="Consolas" panose="020B0609020204030204" pitchFamily="49" charset="0"/>
                <a:ea typeface="Times New Roman" panose="02020603050405020304" pitchFamily="18" charset="0"/>
                <a:cs typeface="Times New Roman" panose="02020603050405020304" pitchFamily="18" charset="0"/>
              </a:rPr>
              <a:t>end</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effectLst/>
                <a:latin typeface="Consolas" panose="020B0609020204030204" pitchFamily="49" charset="0"/>
                <a:ea typeface="Times New Roman" panose="02020603050405020304" pitchFamily="18" charset="0"/>
                <a:cs typeface="Times New Roman" panose="02020603050405020304" pitchFamily="18" charset="0"/>
              </a:rPr>
              <a:t> </a:t>
            </a:r>
            <a:endParaRPr lang="en-GB"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536802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7AC718-0410-9855-80FD-34B69AA3D76A}"/>
              </a:ext>
            </a:extLst>
          </p:cNvPr>
          <p:cNvSpPr>
            <a:spLocks noGrp="1"/>
          </p:cNvSpPr>
          <p:nvPr>
            <p:ph idx="1"/>
          </p:nvPr>
        </p:nvSpPr>
        <p:spPr>
          <a:xfrm>
            <a:off x="7299702" y="1825625"/>
            <a:ext cx="4054097" cy="4351338"/>
          </a:xfrm>
        </p:spPr>
        <p:txBody>
          <a:bodyPr/>
          <a:lstStyle/>
          <a:p>
            <a:r>
              <a:rPr lang="en-GB" sz="1800" dirty="0">
                <a:effectLst/>
                <a:latin typeface="Calibri" panose="020F0502020204030204" pitchFamily="34" charset="0"/>
                <a:ea typeface="Calibri" panose="020F0502020204030204" pitchFamily="34" charset="0"/>
                <a:cs typeface="Times New Roman" panose="02020603050405020304" pitchFamily="18" charset="0"/>
              </a:rPr>
              <a:t>The following is the log of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matlab</a:t>
            </a:r>
            <a:r>
              <a:rPr lang="en-GB" sz="1800" dirty="0">
                <a:effectLst/>
                <a:latin typeface="Calibri" panose="020F0502020204030204" pitchFamily="34" charset="0"/>
                <a:ea typeface="Calibri" panose="020F0502020204030204" pitchFamily="34" charset="0"/>
                <a:cs typeface="Times New Roman" panose="02020603050405020304" pitchFamily="18" charset="0"/>
              </a:rPr>
              <a:t> program that runs the example that was shown previously (keys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C3, C3b, D3, D3b </a:t>
            </a:r>
            <a:r>
              <a:rPr lang="en-GB" sz="1800" dirty="0">
                <a:effectLst/>
                <a:latin typeface="Calibri" panose="020F0502020204030204" pitchFamily="34" charset="0"/>
                <a:ea typeface="Calibri" panose="020F0502020204030204" pitchFamily="34" charset="0"/>
                <a:cs typeface="Times New Roman" panose="02020603050405020304" pitchFamily="18" charset="0"/>
              </a:rPr>
              <a:t>are pressed in sequence ) in which the pressed keys are  written together with the time</a:t>
            </a:r>
            <a:endParaRPr lang="en-GB" dirty="0"/>
          </a:p>
        </p:txBody>
      </p:sp>
      <p:pic>
        <p:nvPicPr>
          <p:cNvPr id="4" name="Picture 3" descr="Text&#10;&#10;Description automatically generated">
            <a:extLst>
              <a:ext uri="{FF2B5EF4-FFF2-40B4-BE49-F238E27FC236}">
                <a16:creationId xmlns:a16="http://schemas.microsoft.com/office/drawing/2014/main" id="{20A5BFFC-4C56-21A9-2096-8DF604C58157}"/>
              </a:ext>
            </a:extLst>
          </p:cNvPr>
          <p:cNvPicPr>
            <a:picLocks noChangeAspect="1"/>
          </p:cNvPicPr>
          <p:nvPr/>
        </p:nvPicPr>
        <p:blipFill>
          <a:blip r:embed="rId2"/>
          <a:stretch>
            <a:fillRect/>
          </a:stretch>
        </p:blipFill>
        <p:spPr>
          <a:xfrm>
            <a:off x="323044" y="989746"/>
            <a:ext cx="3088751" cy="1939965"/>
          </a:xfrm>
          <a:prstGeom prst="rect">
            <a:avLst/>
          </a:prstGeom>
        </p:spPr>
      </p:pic>
      <p:pic>
        <p:nvPicPr>
          <p:cNvPr id="5" name="Picture 4" descr="Chart&#10;&#10;Description automatically generated with low confidence">
            <a:extLst>
              <a:ext uri="{FF2B5EF4-FFF2-40B4-BE49-F238E27FC236}">
                <a16:creationId xmlns:a16="http://schemas.microsoft.com/office/drawing/2014/main" id="{DAD3D9B9-8A10-32D4-BF55-E781F1A50467}"/>
              </a:ext>
            </a:extLst>
          </p:cNvPr>
          <p:cNvPicPr>
            <a:picLocks noChangeAspect="1"/>
          </p:cNvPicPr>
          <p:nvPr/>
        </p:nvPicPr>
        <p:blipFill>
          <a:blip r:embed="rId3"/>
          <a:stretch>
            <a:fillRect/>
          </a:stretch>
        </p:blipFill>
        <p:spPr>
          <a:xfrm>
            <a:off x="3820311" y="989746"/>
            <a:ext cx="3070874" cy="1939965"/>
          </a:xfrm>
          <a:prstGeom prst="rect">
            <a:avLst/>
          </a:prstGeom>
        </p:spPr>
      </p:pic>
      <p:pic>
        <p:nvPicPr>
          <p:cNvPr id="6" name="Picture 5" descr="Text, calendar&#10;&#10;Description automatically generated with medium confidence">
            <a:extLst>
              <a:ext uri="{FF2B5EF4-FFF2-40B4-BE49-F238E27FC236}">
                <a16:creationId xmlns:a16="http://schemas.microsoft.com/office/drawing/2014/main" id="{D8B8DB1A-C3AC-9233-4951-9608C947C871}"/>
              </a:ext>
            </a:extLst>
          </p:cNvPr>
          <p:cNvPicPr>
            <a:picLocks noChangeAspect="1"/>
          </p:cNvPicPr>
          <p:nvPr/>
        </p:nvPicPr>
        <p:blipFill>
          <a:blip r:embed="rId4"/>
          <a:stretch>
            <a:fillRect/>
          </a:stretch>
        </p:blipFill>
        <p:spPr>
          <a:xfrm>
            <a:off x="362635" y="4123808"/>
            <a:ext cx="3079813" cy="2005666"/>
          </a:xfrm>
          <a:prstGeom prst="rect">
            <a:avLst/>
          </a:prstGeom>
        </p:spPr>
      </p:pic>
      <p:pic>
        <p:nvPicPr>
          <p:cNvPr id="7" name="Picture 6" descr="Chart, timeline&#10;&#10;Description automatically generated with medium confidence">
            <a:extLst>
              <a:ext uri="{FF2B5EF4-FFF2-40B4-BE49-F238E27FC236}">
                <a16:creationId xmlns:a16="http://schemas.microsoft.com/office/drawing/2014/main" id="{5459FD09-6EB0-24A7-E334-B3BC0FD387BE}"/>
              </a:ext>
            </a:extLst>
          </p:cNvPr>
          <p:cNvPicPr>
            <a:picLocks noChangeAspect="1"/>
          </p:cNvPicPr>
          <p:nvPr/>
        </p:nvPicPr>
        <p:blipFill>
          <a:blip r:embed="rId5"/>
          <a:stretch>
            <a:fillRect/>
          </a:stretch>
        </p:blipFill>
        <p:spPr>
          <a:xfrm>
            <a:off x="3904559" y="4171297"/>
            <a:ext cx="3100209" cy="2005666"/>
          </a:xfrm>
          <a:prstGeom prst="rect">
            <a:avLst/>
          </a:prstGeom>
        </p:spPr>
      </p:pic>
      <p:sp>
        <p:nvSpPr>
          <p:cNvPr id="8" name="Oval 7">
            <a:extLst>
              <a:ext uri="{FF2B5EF4-FFF2-40B4-BE49-F238E27FC236}">
                <a16:creationId xmlns:a16="http://schemas.microsoft.com/office/drawing/2014/main" id="{3FEDE833-A820-55D3-994F-E75A40523E4C}"/>
              </a:ext>
            </a:extLst>
          </p:cNvPr>
          <p:cNvSpPr/>
          <p:nvPr/>
        </p:nvSpPr>
        <p:spPr>
          <a:xfrm>
            <a:off x="1612490" y="344129"/>
            <a:ext cx="580104" cy="5604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9" name="Oval 8">
            <a:extLst>
              <a:ext uri="{FF2B5EF4-FFF2-40B4-BE49-F238E27FC236}">
                <a16:creationId xmlns:a16="http://schemas.microsoft.com/office/drawing/2014/main" id="{5A8B05F1-A2AF-CD60-2865-D365CA1612D5}"/>
              </a:ext>
            </a:extLst>
          </p:cNvPr>
          <p:cNvSpPr/>
          <p:nvPr/>
        </p:nvSpPr>
        <p:spPr>
          <a:xfrm>
            <a:off x="5164612" y="344129"/>
            <a:ext cx="580104" cy="5604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10" name="Oval 9">
            <a:extLst>
              <a:ext uri="{FF2B5EF4-FFF2-40B4-BE49-F238E27FC236}">
                <a16:creationId xmlns:a16="http://schemas.microsoft.com/office/drawing/2014/main" id="{59C0826D-CFA4-D4E5-FB1E-CF4C6DBFED0B}"/>
              </a:ext>
            </a:extLst>
          </p:cNvPr>
          <p:cNvSpPr/>
          <p:nvPr/>
        </p:nvSpPr>
        <p:spPr>
          <a:xfrm>
            <a:off x="1577367" y="3440855"/>
            <a:ext cx="580104" cy="5604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sp>
        <p:nvSpPr>
          <p:cNvPr id="11" name="Oval 10">
            <a:extLst>
              <a:ext uri="{FF2B5EF4-FFF2-40B4-BE49-F238E27FC236}">
                <a16:creationId xmlns:a16="http://schemas.microsoft.com/office/drawing/2014/main" id="{F9FAC913-0F41-DD55-A23E-6B0F9993FAA3}"/>
              </a:ext>
            </a:extLst>
          </p:cNvPr>
          <p:cNvSpPr/>
          <p:nvPr/>
        </p:nvSpPr>
        <p:spPr>
          <a:xfrm>
            <a:off x="5164611" y="3440855"/>
            <a:ext cx="580104" cy="5604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a:t>
            </a:r>
          </a:p>
        </p:txBody>
      </p:sp>
    </p:spTree>
    <p:extLst>
      <p:ext uri="{BB962C8B-B14F-4D97-AF65-F5344CB8AC3E}">
        <p14:creationId xmlns:p14="http://schemas.microsoft.com/office/powerpoint/2010/main" val="3861956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7AC718-0410-9855-80FD-34B69AA3D76A}"/>
              </a:ext>
            </a:extLst>
          </p:cNvPr>
          <p:cNvSpPr>
            <a:spLocks noGrp="1"/>
          </p:cNvSpPr>
          <p:nvPr>
            <p:ph idx="1"/>
          </p:nvPr>
        </p:nvSpPr>
        <p:spPr>
          <a:xfrm>
            <a:off x="7390650" y="1190625"/>
            <a:ext cx="4054097" cy="4351338"/>
          </a:xfrm>
        </p:spPr>
        <p:txBody>
          <a:bodyPr>
            <a:normAutofit lnSpcReduction="10000"/>
          </a:bodyPr>
          <a:lstStyle/>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"Keys pressed: C3;  at 24.413 sec“</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"Keys pressed: C3;  at 24.482 sec“</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Keys pressed: C3;  at 24.516 sec"</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"Keys pressed: C3b;  at 24.723 sec"</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"Keys pressed: C3b; C3b;  at 24.758 sec"</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"Keys pressed: C3b;  at 24.827 sec"</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"Keys pressed: D3;  at 25.103 sec"</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r>
              <a:rPr lang="en-GB"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"Keys pressed: D3b;  at 25.275 sec"</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GB" sz="1800" dirty="0"/>
          </a:p>
        </p:txBody>
      </p:sp>
      <p:pic>
        <p:nvPicPr>
          <p:cNvPr id="4" name="Picture 3" descr="Text&#10;&#10;Description automatically generated">
            <a:extLst>
              <a:ext uri="{FF2B5EF4-FFF2-40B4-BE49-F238E27FC236}">
                <a16:creationId xmlns:a16="http://schemas.microsoft.com/office/drawing/2014/main" id="{20A5BFFC-4C56-21A9-2096-8DF604C58157}"/>
              </a:ext>
            </a:extLst>
          </p:cNvPr>
          <p:cNvPicPr>
            <a:picLocks noChangeAspect="1"/>
          </p:cNvPicPr>
          <p:nvPr/>
        </p:nvPicPr>
        <p:blipFill rotWithShape="1">
          <a:blip r:embed="rId2"/>
          <a:srcRect r="37544" b="46772"/>
          <a:stretch/>
        </p:blipFill>
        <p:spPr>
          <a:xfrm>
            <a:off x="145066" y="989746"/>
            <a:ext cx="3402289" cy="1821187"/>
          </a:xfrm>
          <a:prstGeom prst="rect">
            <a:avLst/>
          </a:prstGeom>
        </p:spPr>
      </p:pic>
      <p:pic>
        <p:nvPicPr>
          <p:cNvPr id="5" name="Picture 4" descr="Chart&#10;&#10;Description automatically generated with low confidence">
            <a:extLst>
              <a:ext uri="{FF2B5EF4-FFF2-40B4-BE49-F238E27FC236}">
                <a16:creationId xmlns:a16="http://schemas.microsoft.com/office/drawing/2014/main" id="{DAD3D9B9-8A10-32D4-BF55-E781F1A50467}"/>
              </a:ext>
            </a:extLst>
          </p:cNvPr>
          <p:cNvPicPr>
            <a:picLocks noChangeAspect="1"/>
          </p:cNvPicPr>
          <p:nvPr/>
        </p:nvPicPr>
        <p:blipFill rotWithShape="1">
          <a:blip r:embed="rId3"/>
          <a:srcRect t="-1" r="38592" b="47640"/>
          <a:stretch/>
        </p:blipFill>
        <p:spPr>
          <a:xfrm>
            <a:off x="3820310" y="989746"/>
            <a:ext cx="3381023" cy="1821187"/>
          </a:xfrm>
          <a:prstGeom prst="rect">
            <a:avLst/>
          </a:prstGeom>
        </p:spPr>
      </p:pic>
      <p:pic>
        <p:nvPicPr>
          <p:cNvPr id="6" name="Picture 5" descr="Text, calendar&#10;&#10;Description automatically generated with medium confidence">
            <a:extLst>
              <a:ext uri="{FF2B5EF4-FFF2-40B4-BE49-F238E27FC236}">
                <a16:creationId xmlns:a16="http://schemas.microsoft.com/office/drawing/2014/main" id="{D8B8DB1A-C3AC-9233-4951-9608C947C871}"/>
              </a:ext>
            </a:extLst>
          </p:cNvPr>
          <p:cNvPicPr>
            <a:picLocks noChangeAspect="1"/>
          </p:cNvPicPr>
          <p:nvPr/>
        </p:nvPicPr>
        <p:blipFill rotWithShape="1">
          <a:blip r:embed="rId4"/>
          <a:srcRect t="1" r="38168" b="47991"/>
          <a:stretch/>
        </p:blipFill>
        <p:spPr>
          <a:xfrm>
            <a:off x="145065" y="4123807"/>
            <a:ext cx="3402289" cy="1863622"/>
          </a:xfrm>
          <a:prstGeom prst="rect">
            <a:avLst/>
          </a:prstGeom>
        </p:spPr>
      </p:pic>
      <p:pic>
        <p:nvPicPr>
          <p:cNvPr id="7" name="Picture 6" descr="Chart, timeline&#10;&#10;Description automatically generated with medium confidence">
            <a:extLst>
              <a:ext uri="{FF2B5EF4-FFF2-40B4-BE49-F238E27FC236}">
                <a16:creationId xmlns:a16="http://schemas.microsoft.com/office/drawing/2014/main" id="{5459FD09-6EB0-24A7-E334-B3BC0FD387BE}"/>
              </a:ext>
            </a:extLst>
          </p:cNvPr>
          <p:cNvPicPr>
            <a:picLocks noChangeAspect="1"/>
          </p:cNvPicPr>
          <p:nvPr/>
        </p:nvPicPr>
        <p:blipFill rotWithShape="1">
          <a:blip r:embed="rId5"/>
          <a:srcRect r="37506" b="47967"/>
          <a:stretch/>
        </p:blipFill>
        <p:spPr>
          <a:xfrm>
            <a:off x="3816272" y="4123807"/>
            <a:ext cx="3459803" cy="1863622"/>
          </a:xfrm>
          <a:prstGeom prst="rect">
            <a:avLst/>
          </a:prstGeom>
        </p:spPr>
      </p:pic>
      <p:sp>
        <p:nvSpPr>
          <p:cNvPr id="8" name="Oval 7">
            <a:extLst>
              <a:ext uri="{FF2B5EF4-FFF2-40B4-BE49-F238E27FC236}">
                <a16:creationId xmlns:a16="http://schemas.microsoft.com/office/drawing/2014/main" id="{3FEDE833-A820-55D3-994F-E75A40523E4C}"/>
              </a:ext>
            </a:extLst>
          </p:cNvPr>
          <p:cNvSpPr/>
          <p:nvPr/>
        </p:nvSpPr>
        <p:spPr>
          <a:xfrm>
            <a:off x="1612490" y="344129"/>
            <a:ext cx="580104" cy="5604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1</a:t>
            </a:r>
          </a:p>
        </p:txBody>
      </p:sp>
      <p:sp>
        <p:nvSpPr>
          <p:cNvPr id="9" name="Oval 8">
            <a:extLst>
              <a:ext uri="{FF2B5EF4-FFF2-40B4-BE49-F238E27FC236}">
                <a16:creationId xmlns:a16="http://schemas.microsoft.com/office/drawing/2014/main" id="{5A8B05F1-A2AF-CD60-2865-D365CA1612D5}"/>
              </a:ext>
            </a:extLst>
          </p:cNvPr>
          <p:cNvSpPr/>
          <p:nvPr/>
        </p:nvSpPr>
        <p:spPr>
          <a:xfrm>
            <a:off x="5164612" y="344129"/>
            <a:ext cx="580104" cy="5604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2</a:t>
            </a:r>
          </a:p>
        </p:txBody>
      </p:sp>
      <p:sp>
        <p:nvSpPr>
          <p:cNvPr id="10" name="Oval 9">
            <a:extLst>
              <a:ext uri="{FF2B5EF4-FFF2-40B4-BE49-F238E27FC236}">
                <a16:creationId xmlns:a16="http://schemas.microsoft.com/office/drawing/2014/main" id="{59C0826D-CFA4-D4E5-FB1E-CF4C6DBFED0B}"/>
              </a:ext>
            </a:extLst>
          </p:cNvPr>
          <p:cNvSpPr/>
          <p:nvPr/>
        </p:nvSpPr>
        <p:spPr>
          <a:xfrm>
            <a:off x="1577367" y="3440855"/>
            <a:ext cx="580104" cy="5604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3</a:t>
            </a:r>
          </a:p>
        </p:txBody>
      </p:sp>
      <p:sp>
        <p:nvSpPr>
          <p:cNvPr id="11" name="Oval 10">
            <a:extLst>
              <a:ext uri="{FF2B5EF4-FFF2-40B4-BE49-F238E27FC236}">
                <a16:creationId xmlns:a16="http://schemas.microsoft.com/office/drawing/2014/main" id="{F9FAC913-0F41-DD55-A23E-6B0F9993FAA3}"/>
              </a:ext>
            </a:extLst>
          </p:cNvPr>
          <p:cNvSpPr/>
          <p:nvPr/>
        </p:nvSpPr>
        <p:spPr>
          <a:xfrm>
            <a:off x="5164611" y="3440855"/>
            <a:ext cx="580104" cy="5604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4</a:t>
            </a:r>
          </a:p>
        </p:txBody>
      </p:sp>
    </p:spTree>
    <p:extLst>
      <p:ext uri="{BB962C8B-B14F-4D97-AF65-F5344CB8AC3E}">
        <p14:creationId xmlns:p14="http://schemas.microsoft.com/office/powerpoint/2010/main" val="24176258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7AC718-0410-9855-80FD-34B69AA3D76A}"/>
              </a:ext>
            </a:extLst>
          </p:cNvPr>
          <p:cNvSpPr>
            <a:spLocks noGrp="1"/>
          </p:cNvSpPr>
          <p:nvPr>
            <p:ph idx="1"/>
          </p:nvPr>
        </p:nvSpPr>
        <p:spPr>
          <a:xfrm>
            <a:off x="7714569" y="344129"/>
            <a:ext cx="4054097" cy="4351338"/>
          </a:xfrm>
        </p:spPr>
        <p:txBody>
          <a:bodyPr>
            <a:normAutofit fontScale="92500" lnSpcReduction="10000"/>
          </a:bodyPr>
          <a:lstStyle/>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following is the log of the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matlab</a:t>
            </a:r>
            <a:r>
              <a:rPr lang="en-GB" sz="1800" dirty="0">
                <a:effectLst/>
                <a:latin typeface="Calibri" panose="020F0502020204030204" pitchFamily="34" charset="0"/>
                <a:ea typeface="Calibri" panose="020F0502020204030204" pitchFamily="34" charset="0"/>
                <a:cs typeface="Times New Roman" panose="02020603050405020304" pitchFamily="18" charset="0"/>
              </a:rPr>
              <a:t> program that runs the example that was shown previously (</a:t>
            </a:r>
            <a:r>
              <a:rPr lang="en-GB" sz="1800" b="1" dirty="0">
                <a:effectLst/>
                <a:latin typeface="Calibri" panose="020F0502020204030204" pitchFamily="34" charset="0"/>
                <a:ea typeface="Calibri" panose="020F0502020204030204" pitchFamily="34" charset="0"/>
                <a:cs typeface="Times New Roman" panose="02020603050405020304" pitchFamily="18" charset="0"/>
              </a:rPr>
              <a:t>keys C3, E3, G3, C4, E4, G4</a:t>
            </a:r>
            <a:r>
              <a:rPr lang="en-GB" sz="1800" dirty="0">
                <a:effectLst/>
                <a:latin typeface="Calibri" panose="020F0502020204030204" pitchFamily="34" charset="0"/>
                <a:ea typeface="Calibri" panose="020F0502020204030204" pitchFamily="34" charset="0"/>
                <a:cs typeface="Times New Roman" panose="02020603050405020304" pitchFamily="18" charset="0"/>
              </a:rPr>
              <a:t> are pressed all at the same time ) in which the pressed keys are  written together with the time.</a:t>
            </a:r>
          </a:p>
          <a:p>
            <a:pPr>
              <a:lnSpc>
                <a:spcPct val="107000"/>
              </a:lnSpc>
              <a:spcAft>
                <a:spcPts val="800"/>
              </a:spcAft>
            </a:pPr>
            <a:endParaRPr lang="en-GB" sz="18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"Keys pressed: E3; G3; C4; G4; E4;  at 0.414 sec"</a:t>
            </a:r>
          </a:p>
          <a:p>
            <a:pPr>
              <a:lnSpc>
                <a:spcPct val="107000"/>
              </a:lnSpc>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 "Keys pressed: C4; E4; G4;  at 0.448 sec"</a:t>
            </a:r>
          </a:p>
          <a:p>
            <a:pPr>
              <a:lnSpc>
                <a:spcPct val="107000"/>
              </a:lnSpc>
              <a:spcAft>
                <a:spcPts val="800"/>
              </a:spcAft>
            </a:pPr>
            <a:r>
              <a:rPr lang="en-GB"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"Keys pressed: C3; G3; C4; E3; E4; G4;  at 0.483 sec"</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 name="Picture 1" descr="Graphical user interface&#10;&#10;Description automatically generated">
            <a:extLst>
              <a:ext uri="{FF2B5EF4-FFF2-40B4-BE49-F238E27FC236}">
                <a16:creationId xmlns:a16="http://schemas.microsoft.com/office/drawing/2014/main" id="{921B1912-659D-AFD5-2ACE-0F8A150A6611}"/>
              </a:ext>
            </a:extLst>
          </p:cNvPr>
          <p:cNvPicPr>
            <a:picLocks noChangeAspect="1"/>
          </p:cNvPicPr>
          <p:nvPr/>
        </p:nvPicPr>
        <p:blipFill>
          <a:blip r:embed="rId2"/>
          <a:stretch>
            <a:fillRect/>
          </a:stretch>
        </p:blipFill>
        <p:spPr>
          <a:xfrm>
            <a:off x="519385" y="336199"/>
            <a:ext cx="6888949" cy="4359268"/>
          </a:xfrm>
          <a:prstGeom prst="rect">
            <a:avLst/>
          </a:prstGeom>
        </p:spPr>
      </p:pic>
    </p:spTree>
    <p:extLst>
      <p:ext uri="{BB962C8B-B14F-4D97-AF65-F5344CB8AC3E}">
        <p14:creationId xmlns:p14="http://schemas.microsoft.com/office/powerpoint/2010/main" val="7686604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2B30F1-6E0E-520C-0498-382C44641DCA}"/>
              </a:ext>
            </a:extLst>
          </p:cNvPr>
          <p:cNvSpPr>
            <a:spLocks noGrp="1"/>
          </p:cNvSpPr>
          <p:nvPr>
            <p:ph idx="1"/>
          </p:nvPr>
        </p:nvSpPr>
        <p:spPr/>
        <p:txBody>
          <a:bodyPr>
            <a:normAutofit fontScale="92500" lnSpcReduction="10000"/>
          </a:bodyPr>
          <a:lstStyle/>
          <a:p>
            <a:r>
              <a:rPr lang="en-GB" sz="2400" dirty="0">
                <a:latin typeface="Calibri" panose="020F0502020204030204" pitchFamily="34" charset="0"/>
                <a:ea typeface="Calibri" panose="020F0502020204030204" pitchFamily="34" charset="0"/>
                <a:cs typeface="Times New Roman" panose="02020603050405020304" pitchFamily="18" charset="0"/>
              </a:rPr>
              <a:t>I</a:t>
            </a:r>
            <a:r>
              <a:rPr lang="en-GB" sz="2400" dirty="0">
                <a:effectLst/>
                <a:latin typeface="Calibri" panose="020F0502020204030204" pitchFamily="34" charset="0"/>
                <a:ea typeface="Calibri" panose="020F0502020204030204" pitchFamily="34" charset="0"/>
                <a:cs typeface="Times New Roman" panose="02020603050405020304" pitchFamily="18" charset="0"/>
              </a:rPr>
              <a:t>t is crucial to create a suitable RGB filer to filter only the relevant part of the keyboard (almost no changes in the transformed frame should be detected when no keys is being pressed), otherwise, some false positives (incorrectly detected keys) may occur</a:t>
            </a:r>
          </a:p>
          <a:p>
            <a:r>
              <a:rPr lang="en-GB" sz="2400" dirty="0">
                <a:effectLst/>
                <a:latin typeface="Calibri" panose="020F0502020204030204" pitchFamily="34" charset="0"/>
                <a:ea typeface="Calibri" panose="020F0502020204030204" pitchFamily="34" charset="0"/>
                <a:cs typeface="Times New Roman" panose="02020603050405020304" pitchFamily="18" charset="0"/>
              </a:rPr>
              <a:t>It is also very important to carefully define the ranges, aiming to reach a very high accuracy: this is because, if ranges are not set properly, the repeated pression of the same key could be recognised as the pression of different keys.</a:t>
            </a:r>
          </a:p>
          <a:p>
            <a:r>
              <a:rPr lang="en-GB" sz="2400" dirty="0">
                <a:latin typeface="Calibri" panose="020F0502020204030204" pitchFamily="34" charset="0"/>
                <a:ea typeface="Calibri" panose="020F0502020204030204" pitchFamily="34" charset="0"/>
                <a:cs typeface="Times New Roman" panose="02020603050405020304" pitchFamily="18" charset="0"/>
              </a:rPr>
              <a:t>C</a:t>
            </a:r>
            <a:r>
              <a:rPr lang="en-GB" sz="2400" dirty="0">
                <a:effectLst/>
                <a:latin typeface="Calibri" panose="020F0502020204030204" pitchFamily="34" charset="0"/>
                <a:ea typeface="Calibri" panose="020F0502020204030204" pitchFamily="34" charset="0"/>
                <a:cs typeface="Times New Roman" panose="02020603050405020304" pitchFamily="18" charset="0"/>
              </a:rPr>
              <a:t>hange of the light and micro vibrations caused by the pression of the keys can degrade the quality of the recognition, so those two factors should always be taken into account when producing the inputs</a:t>
            </a:r>
          </a:p>
          <a:p>
            <a:r>
              <a:rPr lang="en-GB" sz="2400" dirty="0">
                <a:effectLst/>
                <a:latin typeface="Calibri" panose="020F0502020204030204" pitchFamily="34" charset="0"/>
                <a:ea typeface="Calibri" panose="020F0502020204030204" pitchFamily="34" charset="0"/>
                <a:cs typeface="Times New Roman" panose="02020603050405020304" pitchFamily="18" charset="0"/>
              </a:rPr>
              <a:t>The choice of the threshold used to remove noisy connected components from the difference of the frames should be such that when no keys are pressed, the image should be black and that when one or more keys are pressed, the image should contain the connected components associated with the pressed keys only</a:t>
            </a:r>
            <a:endParaRPr lang="en-GB" sz="2400" dirty="0"/>
          </a:p>
        </p:txBody>
      </p:sp>
      <p:sp>
        <p:nvSpPr>
          <p:cNvPr id="4" name="Title 4">
            <a:extLst>
              <a:ext uri="{FF2B5EF4-FFF2-40B4-BE49-F238E27FC236}">
                <a16:creationId xmlns:a16="http://schemas.microsoft.com/office/drawing/2014/main" id="{BEC5520A-B74B-C2AE-CA9A-93DDBC898FE8}"/>
              </a:ext>
            </a:extLst>
          </p:cNvPr>
          <p:cNvSpPr txBox="1">
            <a:spLocks/>
          </p:cNvSpPr>
          <p:nvPr/>
        </p:nvSpPr>
        <p:spPr>
          <a:xfrm>
            <a:off x="990600" y="760191"/>
            <a:ext cx="10515600" cy="840230"/>
          </a:xfrm>
          <a:prstGeom prst="rect">
            <a:avLst/>
          </a:prstGeom>
          <a:noFill/>
        </p:spPr>
        <p:txBody>
          <a:bodyPr vert="horz" wrap="squar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5400" dirty="0"/>
              <a:t>Sources of error</a:t>
            </a:r>
          </a:p>
        </p:txBody>
      </p:sp>
    </p:spTree>
    <p:extLst>
      <p:ext uri="{BB962C8B-B14F-4D97-AF65-F5344CB8AC3E}">
        <p14:creationId xmlns:p14="http://schemas.microsoft.com/office/powerpoint/2010/main" val="31935121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C8D646-DAE8-6804-A892-FCCAEABBC1FD}"/>
              </a:ext>
            </a:extLst>
          </p:cNvPr>
          <p:cNvSpPr>
            <a:spLocks noGrp="1"/>
          </p:cNvSpPr>
          <p:nvPr>
            <p:ph idx="1"/>
          </p:nvPr>
        </p:nvSpPr>
        <p:spPr/>
        <p:txBody>
          <a:bodyPr/>
          <a:lstStyle/>
          <a:p>
            <a:r>
              <a:rPr lang="en-GB" sz="32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Huawei P30 lite having a </a:t>
            </a:r>
            <a:r>
              <a:rPr lang="en-GB" sz="3200" dirty="0">
                <a:solidFill>
                  <a:srgbClr val="6F6F6F"/>
                </a:solidFill>
                <a:effectLst/>
                <a:latin typeface="Arial" panose="020B0604020202020204" pitchFamily="34" charset="0"/>
                <a:ea typeface="Calibri" panose="020F0502020204030204" pitchFamily="34" charset="0"/>
                <a:cs typeface="Times New Roman" panose="02020603050405020304" pitchFamily="18" charset="0"/>
              </a:rPr>
              <a:t>48MP camera(f/1.8) Wide Angle lens, an 8MP Ultra-Wide Angle lens (f/2.4) and an 2MP dedicated bokeh lens </a:t>
            </a:r>
            <a:endParaRPr lang="en-GB" sz="3200" dirty="0">
              <a:solidFill>
                <a:srgbClr val="212121"/>
              </a:solidFill>
              <a:latin typeface="Calibri" panose="020F0502020204030204" pitchFamily="34" charset="0"/>
              <a:ea typeface="Calibri" panose="020F0502020204030204" pitchFamily="34" charset="0"/>
              <a:cs typeface="Calibri" panose="020F0502020204030204" pitchFamily="34" charset="0"/>
            </a:endParaRPr>
          </a:p>
          <a:p>
            <a:r>
              <a:rPr lang="en-GB" sz="32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Huawei Mate 9 having a </a:t>
            </a:r>
            <a:r>
              <a:rPr lang="en-GB" sz="3200" dirty="0">
                <a:solidFill>
                  <a:srgbClr val="808080"/>
                </a:solidFill>
                <a:effectLst/>
                <a:latin typeface="Arial" panose="020B0604020202020204" pitchFamily="34" charset="0"/>
                <a:ea typeface="Calibri" panose="020F0502020204030204" pitchFamily="34" charset="0"/>
                <a:cs typeface="Times New Roman" panose="02020603050405020304" pitchFamily="18" charset="0"/>
              </a:rPr>
              <a:t>8 MP camera, f/1.9, 26mm (wide), 1/3.2", 1.4µm, AF</a:t>
            </a:r>
            <a:r>
              <a:rPr lang="en-GB" sz="3200" dirty="0">
                <a:solidFill>
                  <a:srgbClr val="808080"/>
                </a:solidFill>
                <a:effectLst/>
                <a:latin typeface="Calibri" panose="020F0502020204030204" pitchFamily="34" charset="0"/>
                <a:ea typeface="Calibri" panose="020F0502020204030204" pitchFamily="34" charset="0"/>
                <a:cs typeface="Calibri" panose="020F0502020204030204" pitchFamily="34" charset="0"/>
              </a:rPr>
              <a:t> </a:t>
            </a:r>
            <a:r>
              <a:rPr lang="en-GB" sz="32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a:t>
            </a:r>
          </a:p>
          <a:p>
            <a:r>
              <a:rPr lang="en-GB" sz="32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iPad having a </a:t>
            </a:r>
            <a:r>
              <a:rPr lang="en-GB" sz="3200" dirty="0">
                <a:solidFill>
                  <a:srgbClr val="808080"/>
                </a:solidFill>
                <a:effectLst/>
                <a:latin typeface="Lucida Sans Unicode" panose="020B0602030504020204" pitchFamily="34" charset="0"/>
                <a:ea typeface="Times New Roman" panose="02020603050405020304" pitchFamily="18" charset="0"/>
                <a:cs typeface="Times New Roman" panose="02020603050405020304" pitchFamily="18" charset="0"/>
              </a:rPr>
              <a:t>8MP camera, ƒ/2.4 aperture</a:t>
            </a:r>
            <a:endParaRPr lang="en-GB" sz="3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dirty="0"/>
          </a:p>
        </p:txBody>
      </p:sp>
      <p:sp>
        <p:nvSpPr>
          <p:cNvPr id="5" name="Title 4">
            <a:extLst>
              <a:ext uri="{FF2B5EF4-FFF2-40B4-BE49-F238E27FC236}">
                <a16:creationId xmlns:a16="http://schemas.microsoft.com/office/drawing/2014/main" id="{64AAEA32-0C86-B7C5-B5EA-A55F66F85796}"/>
              </a:ext>
            </a:extLst>
          </p:cNvPr>
          <p:cNvSpPr>
            <a:spLocks noGrp="1"/>
          </p:cNvSpPr>
          <p:nvPr>
            <p:ph type="title"/>
          </p:nvPr>
        </p:nvSpPr>
        <p:spPr/>
        <p:txBody>
          <a:bodyPr/>
          <a:lstStyle/>
          <a:p>
            <a:r>
              <a:rPr lang="en-GB" dirty="0"/>
              <a:t>Devices used in the experiment</a:t>
            </a:r>
          </a:p>
        </p:txBody>
      </p:sp>
    </p:spTree>
    <p:extLst>
      <p:ext uri="{BB962C8B-B14F-4D97-AF65-F5344CB8AC3E}">
        <p14:creationId xmlns:p14="http://schemas.microsoft.com/office/powerpoint/2010/main" val="26168983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DC46BE-8FD9-9ACF-BEE0-DF49DF6F3F3C}"/>
              </a:ext>
            </a:extLst>
          </p:cNvPr>
          <p:cNvSpPr>
            <a:spLocks noGrp="1"/>
          </p:cNvSpPr>
          <p:nvPr>
            <p:ph idx="1"/>
          </p:nvPr>
        </p:nvSpPr>
        <p:spPr>
          <a:xfrm>
            <a:off x="838200" y="392545"/>
            <a:ext cx="10515600" cy="5389563"/>
          </a:xfrm>
        </p:spPr>
        <p:txBody>
          <a:bodyPr>
            <a:normAutofit/>
          </a:bodyPr>
          <a:lstStyle/>
          <a:p>
            <a:pPr>
              <a:lnSpc>
                <a:spcPct val="107000"/>
              </a:lnSpc>
              <a:spcAft>
                <a:spcPts val="800"/>
              </a:spcAft>
            </a:pPr>
            <a:r>
              <a:rPr lang="en-GB" sz="2400" dirty="0">
                <a:effectLst/>
                <a:latin typeface="Calibri" panose="020F0502020204030204" pitchFamily="34" charset="0"/>
                <a:ea typeface="Calibri" panose="020F0502020204030204" pitchFamily="34" charset="0"/>
                <a:cs typeface="Times New Roman" panose="02020603050405020304" pitchFamily="18" charset="0"/>
              </a:rPr>
              <a:t> In this work, I provided two approaches to solve two problems: the </a:t>
            </a:r>
            <a:r>
              <a:rPr lang="en-GB" sz="24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extraction of the motion of fingers (in their three articulations) of keyboard player and the identification of the pressed keys of a keyboard. </a:t>
            </a:r>
          </a:p>
          <a:p>
            <a:pPr marL="0" indent="0">
              <a:buNone/>
            </a:pPr>
            <a:endParaRPr lang="en-GB" sz="2400" dirty="0"/>
          </a:p>
        </p:txBody>
      </p:sp>
    </p:spTree>
    <p:extLst>
      <p:ext uri="{BB962C8B-B14F-4D97-AF65-F5344CB8AC3E}">
        <p14:creationId xmlns:p14="http://schemas.microsoft.com/office/powerpoint/2010/main" val="2282479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DC46BE-8FD9-9ACF-BEE0-DF49DF6F3F3C}"/>
              </a:ext>
            </a:extLst>
          </p:cNvPr>
          <p:cNvSpPr>
            <a:spLocks noGrp="1"/>
          </p:cNvSpPr>
          <p:nvPr>
            <p:ph idx="1"/>
          </p:nvPr>
        </p:nvSpPr>
        <p:spPr>
          <a:xfrm>
            <a:off x="838200" y="392545"/>
            <a:ext cx="10515600" cy="5389563"/>
          </a:xfrm>
        </p:spPr>
        <p:txBody>
          <a:bodyPr>
            <a:normAutofit/>
          </a:bodyPr>
          <a:lstStyle/>
          <a:p>
            <a:pPr>
              <a:lnSpc>
                <a:spcPct val="107000"/>
              </a:lnSpc>
              <a:spcAft>
                <a:spcPts val="800"/>
              </a:spcAft>
            </a:pP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endParaRPr lang="en-GB" sz="2400" dirty="0">
              <a:solidFill>
                <a:srgbClr val="21212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24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I proceeded by analysing many related works and trying to replicate some of the techniques used, analysing the experimental results of the application of those approaches in practice (many times it was necessary to repeat the experiments several times due to some external factors, as the lighting, that cannot be fully controlled easily) and changing them when the results were too poor.</a:t>
            </a:r>
          </a:p>
          <a:p>
            <a:pPr marL="0" indent="0">
              <a:lnSpc>
                <a:spcPct val="107000"/>
              </a:lnSpc>
              <a:spcAft>
                <a:spcPts val="800"/>
              </a:spcAft>
              <a:buNone/>
            </a:pPr>
            <a:endParaRPr lang="en-GB" sz="2400" dirty="0"/>
          </a:p>
        </p:txBody>
      </p:sp>
    </p:spTree>
    <p:extLst>
      <p:ext uri="{BB962C8B-B14F-4D97-AF65-F5344CB8AC3E}">
        <p14:creationId xmlns:p14="http://schemas.microsoft.com/office/powerpoint/2010/main" val="18161904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DC46BE-8FD9-9ACF-BEE0-DF49DF6F3F3C}"/>
              </a:ext>
            </a:extLst>
          </p:cNvPr>
          <p:cNvSpPr>
            <a:spLocks noGrp="1"/>
          </p:cNvSpPr>
          <p:nvPr>
            <p:ph idx="1"/>
          </p:nvPr>
        </p:nvSpPr>
        <p:spPr>
          <a:xfrm>
            <a:off x="838200" y="392545"/>
            <a:ext cx="10515600" cy="5389563"/>
          </a:xfrm>
        </p:spPr>
        <p:txBody>
          <a:bodyPr>
            <a:normAutofit/>
          </a:bodyPr>
          <a:lstStyle/>
          <a:p>
            <a:pPr>
              <a:lnSpc>
                <a:spcPct val="107000"/>
              </a:lnSpc>
              <a:spcAft>
                <a:spcPts val="800"/>
              </a:spcAft>
            </a:pP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2400" dirty="0">
              <a:solidFill>
                <a:srgbClr val="21212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endParaRPr lang="en-GB" sz="2400" dirty="0">
              <a:solidFill>
                <a:srgbClr val="212121"/>
              </a:solidFill>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endParaRPr lang="en-GB" sz="2400" dirty="0">
              <a:solidFill>
                <a:srgbClr val="212121"/>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7000"/>
              </a:lnSpc>
              <a:spcAft>
                <a:spcPts val="800"/>
              </a:spcAft>
              <a:buNone/>
            </a:pPr>
            <a:endParaRPr lang="en-GB" sz="2400" dirty="0">
              <a:solidFill>
                <a:srgbClr val="21212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24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I also used a mix of theoretical knowledge and intuition to find the cause of the problems that I faced during the process and to solve them.</a:t>
            </a:r>
          </a:p>
          <a:p>
            <a:pPr marL="0" indent="0">
              <a:buNone/>
            </a:pPr>
            <a:endParaRPr lang="en-GB" sz="2400" dirty="0"/>
          </a:p>
        </p:txBody>
      </p:sp>
    </p:spTree>
    <p:extLst>
      <p:ext uri="{BB962C8B-B14F-4D97-AF65-F5344CB8AC3E}">
        <p14:creationId xmlns:p14="http://schemas.microsoft.com/office/powerpoint/2010/main" val="24933019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4DC46BE-8FD9-9ACF-BEE0-DF49DF6F3F3C}"/>
              </a:ext>
            </a:extLst>
          </p:cNvPr>
          <p:cNvSpPr>
            <a:spLocks noGrp="1"/>
          </p:cNvSpPr>
          <p:nvPr>
            <p:ph idx="1"/>
          </p:nvPr>
        </p:nvSpPr>
        <p:spPr>
          <a:xfrm>
            <a:off x="838200" y="392545"/>
            <a:ext cx="10515600" cy="6243782"/>
          </a:xfrm>
        </p:spPr>
        <p:txBody>
          <a:bodyPr>
            <a:normAutofit/>
          </a:bodyPr>
          <a:lstStyle/>
          <a:p>
            <a:pPr>
              <a:lnSpc>
                <a:spcPct val="107000"/>
              </a:lnSpc>
              <a:spcAft>
                <a:spcPts val="800"/>
              </a:spcAft>
            </a:pP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GB" sz="2400" dirty="0">
              <a:solidFill>
                <a:srgbClr val="21212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endParaRPr lang="en-GB" sz="2400" dirty="0">
              <a:solidFill>
                <a:srgbClr val="212121"/>
              </a:solidFill>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endParaRPr lang="en-GB" sz="2400" dirty="0">
              <a:solidFill>
                <a:srgbClr val="21212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endParaRPr lang="en-GB" sz="2400" dirty="0">
              <a:solidFill>
                <a:srgbClr val="212121"/>
              </a:solidFill>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endParaRPr lang="en-GB" sz="2400" dirty="0">
              <a:solidFill>
                <a:srgbClr val="212121"/>
              </a:solidFill>
              <a:effectLst/>
              <a:latin typeface="Calibri" panose="020F0502020204030204" pitchFamily="34" charset="0"/>
              <a:ea typeface="Calibri" panose="020F0502020204030204" pitchFamily="34" charset="0"/>
              <a:cs typeface="Calibri" panose="020F0502020204030204" pitchFamily="34" charset="0"/>
            </a:endParaRPr>
          </a:p>
          <a:p>
            <a:pPr marL="0" indent="0">
              <a:lnSpc>
                <a:spcPct val="107000"/>
              </a:lnSpc>
              <a:spcAft>
                <a:spcPts val="800"/>
              </a:spcAft>
              <a:buNone/>
            </a:pPr>
            <a:endParaRPr lang="en-GB" sz="2400" dirty="0">
              <a:solidFill>
                <a:srgbClr val="212121"/>
              </a:solidFill>
              <a:effectLst/>
              <a:latin typeface="Calibri" panose="020F0502020204030204" pitchFamily="34" charset="0"/>
              <a:ea typeface="Calibri" panose="020F0502020204030204" pitchFamily="34" charset="0"/>
              <a:cs typeface="Calibri" panose="020F0502020204030204" pitchFamily="34" charset="0"/>
            </a:endParaRPr>
          </a:p>
          <a:p>
            <a:pPr>
              <a:lnSpc>
                <a:spcPct val="107000"/>
              </a:lnSpc>
              <a:spcAft>
                <a:spcPts val="800"/>
              </a:spcAft>
            </a:pPr>
            <a:r>
              <a:rPr lang="en-GB" sz="240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 The results obtained were satisfactory and it is quite easy to modify my approaches to run different examples or to implement more complex functions.  </a:t>
            </a:r>
            <a:endParaRPr lang="en-GB" sz="2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GB" sz="2400" dirty="0"/>
          </a:p>
        </p:txBody>
      </p:sp>
    </p:spTree>
    <p:extLst>
      <p:ext uri="{BB962C8B-B14F-4D97-AF65-F5344CB8AC3E}">
        <p14:creationId xmlns:p14="http://schemas.microsoft.com/office/powerpoint/2010/main" val="1528176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79362-8D78-662C-6AD3-E3417DB6198C}"/>
              </a:ext>
            </a:extLst>
          </p:cNvPr>
          <p:cNvSpPr>
            <a:spLocks noGrp="1"/>
          </p:cNvSpPr>
          <p:nvPr>
            <p:ph type="title"/>
          </p:nvPr>
        </p:nvSpPr>
        <p:spPr/>
        <p:txBody>
          <a:bodyPr>
            <a:normAutofit fontScale="90000"/>
          </a:bodyPr>
          <a:lstStyle/>
          <a:p>
            <a:r>
              <a:rPr lang="en-GB" sz="4800" dirty="0"/>
              <a:t>Apply a </a:t>
            </a:r>
            <a:r>
              <a:rPr lang="en-GB" sz="4800" dirty="0">
                <a:solidFill>
                  <a:srgbClr val="212121"/>
                </a:solidFill>
                <a:effectLst/>
                <a:latin typeface="Roboto" panose="02000000000000000000" pitchFamily="2" charset="0"/>
                <a:ea typeface="Calibri" panose="020F0502020204030204" pitchFamily="34" charset="0"/>
                <a:cs typeface="Times New Roman" panose="02020603050405020304" pitchFamily="18" charset="0"/>
              </a:rPr>
              <a:t>dehaze  filter </a:t>
            </a:r>
            <a:r>
              <a:rPr lang="en-GB" sz="4800" dirty="0"/>
              <a:t>to obtain a good exposition</a:t>
            </a:r>
          </a:p>
        </p:txBody>
      </p:sp>
      <p:pic>
        <p:nvPicPr>
          <p:cNvPr id="5" name="Picture 4">
            <a:extLst>
              <a:ext uri="{FF2B5EF4-FFF2-40B4-BE49-F238E27FC236}">
                <a16:creationId xmlns:a16="http://schemas.microsoft.com/office/drawing/2014/main" id="{B29E7441-6D1B-7B69-0EBA-89135CBEFDC7}"/>
              </a:ext>
            </a:extLst>
          </p:cNvPr>
          <p:cNvPicPr>
            <a:picLocks noChangeAspect="1"/>
          </p:cNvPicPr>
          <p:nvPr/>
        </p:nvPicPr>
        <p:blipFill>
          <a:blip r:embed="rId2"/>
          <a:stretch>
            <a:fillRect/>
          </a:stretch>
        </p:blipFill>
        <p:spPr>
          <a:xfrm>
            <a:off x="1546972" y="1690688"/>
            <a:ext cx="9277350" cy="4448175"/>
          </a:xfrm>
          <a:prstGeom prst="rect">
            <a:avLst/>
          </a:prstGeom>
        </p:spPr>
      </p:pic>
    </p:spTree>
    <p:extLst>
      <p:ext uri="{BB962C8B-B14F-4D97-AF65-F5344CB8AC3E}">
        <p14:creationId xmlns:p14="http://schemas.microsoft.com/office/powerpoint/2010/main" val="8539616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3A6C8-1557-6483-2D8D-5BB131CE8317}"/>
              </a:ext>
            </a:extLst>
          </p:cNvPr>
          <p:cNvSpPr>
            <a:spLocks noGrp="1"/>
          </p:cNvSpPr>
          <p:nvPr>
            <p:ph idx="1"/>
          </p:nvPr>
        </p:nvSpPr>
        <p:spPr>
          <a:xfrm>
            <a:off x="1731433" y="2794000"/>
            <a:ext cx="8966200" cy="1456266"/>
          </a:xfrm>
        </p:spPr>
        <p:txBody>
          <a:bodyPr>
            <a:noAutofit/>
          </a:bodyPr>
          <a:lstStyle/>
          <a:p>
            <a:pPr marL="0" indent="0">
              <a:buNone/>
            </a:pPr>
            <a:r>
              <a:rPr lang="en-GB" sz="6600" dirty="0"/>
              <a:t>Thanks for your attention</a:t>
            </a:r>
          </a:p>
        </p:txBody>
      </p:sp>
    </p:spTree>
    <p:extLst>
      <p:ext uri="{BB962C8B-B14F-4D97-AF65-F5344CB8AC3E}">
        <p14:creationId xmlns:p14="http://schemas.microsoft.com/office/powerpoint/2010/main" val="21991569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09E09E-9FDD-AA88-9573-6F2A78FDB87D}"/>
              </a:ext>
            </a:extLst>
          </p:cNvPr>
          <p:cNvSpPr>
            <a:spLocks noGrp="1"/>
          </p:cNvSpPr>
          <p:nvPr>
            <p:ph type="title"/>
          </p:nvPr>
        </p:nvSpPr>
        <p:spPr/>
        <p:txBody>
          <a:bodyPr>
            <a:normAutofit fontScale="90000"/>
          </a:bodyPr>
          <a:lstStyle/>
          <a:p>
            <a:r>
              <a:rPr lang="en-GB" sz="5400" dirty="0">
                <a:effectLst/>
                <a:latin typeface="Calibri" panose="020F0502020204030204" pitchFamily="34" charset="0"/>
                <a:ea typeface="Calibri" panose="020F0502020204030204" pitchFamily="34" charset="0"/>
                <a:cs typeface="Times New Roman" panose="02020603050405020304" pitchFamily="18" charset="0"/>
              </a:rPr>
              <a:t>Create an RGB filer to filter the hands</a:t>
            </a:r>
            <a:endParaRPr lang="en-GB" sz="5400" dirty="0"/>
          </a:p>
        </p:txBody>
      </p:sp>
      <p:sp>
        <p:nvSpPr>
          <p:cNvPr id="3" name="Content Placeholder 2">
            <a:extLst>
              <a:ext uri="{FF2B5EF4-FFF2-40B4-BE49-F238E27FC236}">
                <a16:creationId xmlns:a16="http://schemas.microsoft.com/office/drawing/2014/main" id="{E1B9B012-E55D-4DF8-8E90-207E2023CDF1}"/>
              </a:ext>
            </a:extLst>
          </p:cNvPr>
          <p:cNvSpPr>
            <a:spLocks noGrp="1"/>
          </p:cNvSpPr>
          <p:nvPr>
            <p:ph idx="1"/>
          </p:nvPr>
        </p:nvSpPr>
        <p:spPr/>
        <p:txBody>
          <a:bodyPr/>
          <a:lstStyle/>
          <a:p>
            <a:pPr>
              <a:lnSpc>
                <a:spcPct val="107000"/>
              </a:lnSpc>
              <a:spcAft>
                <a:spcPts val="800"/>
              </a:spcAft>
            </a:pPr>
            <a:r>
              <a:rPr lang="en-GB" sz="5400" dirty="0" err="1">
                <a:effectLst/>
                <a:latin typeface="Consolas" panose="020B0609020204030204" pitchFamily="49" charset="0"/>
                <a:ea typeface="Times New Roman" panose="02020603050405020304" pitchFamily="18" charset="0"/>
                <a:cs typeface="Times New Roman" panose="02020603050405020304" pitchFamily="18" charset="0"/>
              </a:rPr>
              <a:t>imgGray</a:t>
            </a:r>
            <a:r>
              <a:rPr lang="en-GB" sz="5400" dirty="0">
                <a:effectLst/>
                <a:latin typeface="Consolas" panose="020B0609020204030204" pitchFamily="49" charset="0"/>
                <a:ea typeface="Times New Roman" panose="02020603050405020304" pitchFamily="18" charset="0"/>
                <a:cs typeface="Times New Roman" panose="02020603050405020304" pitchFamily="18" charset="0"/>
              </a:rPr>
              <a:t>=B(:,:,1)&gt;90 &amp; B(:,:,1)&lt;180 &amp; B(:,:,2)&gt;40 &amp; B(:,:,2)&lt;65 &amp; B(:,:,3)&gt;10 &amp; B(:,:,3)&lt;55;</a:t>
            </a:r>
            <a:endParaRPr lang="en-GB" sz="54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en-GB" sz="18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GB" dirty="0"/>
          </a:p>
        </p:txBody>
      </p:sp>
    </p:spTree>
    <p:extLst>
      <p:ext uri="{BB962C8B-B14F-4D97-AF65-F5344CB8AC3E}">
        <p14:creationId xmlns:p14="http://schemas.microsoft.com/office/powerpoint/2010/main" val="36302610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79362-8D78-662C-6AD3-E3417DB6198C}"/>
              </a:ext>
            </a:extLst>
          </p:cNvPr>
          <p:cNvSpPr>
            <a:spLocks noGrp="1"/>
          </p:cNvSpPr>
          <p:nvPr>
            <p:ph type="title"/>
          </p:nvPr>
        </p:nvSpPr>
        <p:spPr/>
        <p:txBody>
          <a:bodyPr>
            <a:normAutofit/>
          </a:bodyPr>
          <a:lstStyle/>
          <a:p>
            <a:r>
              <a:rPr lang="en-GB" sz="5400" dirty="0"/>
              <a:t>Input of the RGB filter</a:t>
            </a:r>
          </a:p>
        </p:txBody>
      </p:sp>
      <p:pic>
        <p:nvPicPr>
          <p:cNvPr id="5" name="Picture 4">
            <a:extLst>
              <a:ext uri="{FF2B5EF4-FFF2-40B4-BE49-F238E27FC236}">
                <a16:creationId xmlns:a16="http://schemas.microsoft.com/office/drawing/2014/main" id="{B29E7441-6D1B-7B69-0EBA-89135CBEFDC7}"/>
              </a:ext>
            </a:extLst>
          </p:cNvPr>
          <p:cNvPicPr>
            <a:picLocks noChangeAspect="1"/>
          </p:cNvPicPr>
          <p:nvPr/>
        </p:nvPicPr>
        <p:blipFill>
          <a:blip r:embed="rId2"/>
          <a:stretch>
            <a:fillRect/>
          </a:stretch>
        </p:blipFill>
        <p:spPr>
          <a:xfrm>
            <a:off x="1546972" y="1690688"/>
            <a:ext cx="9277350" cy="4448175"/>
          </a:xfrm>
          <a:prstGeom prst="rect">
            <a:avLst/>
          </a:prstGeom>
        </p:spPr>
      </p:pic>
    </p:spTree>
    <p:extLst>
      <p:ext uri="{BB962C8B-B14F-4D97-AF65-F5344CB8AC3E}">
        <p14:creationId xmlns:p14="http://schemas.microsoft.com/office/powerpoint/2010/main" val="1276746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10C89C8-8429-F19A-861E-3CD81F20DC29}"/>
              </a:ext>
            </a:extLst>
          </p:cNvPr>
          <p:cNvPicPr>
            <a:picLocks noChangeAspect="1"/>
          </p:cNvPicPr>
          <p:nvPr/>
        </p:nvPicPr>
        <p:blipFill rotWithShape="1">
          <a:blip r:embed="rId2"/>
          <a:srcRect r="69095"/>
          <a:stretch/>
        </p:blipFill>
        <p:spPr>
          <a:xfrm>
            <a:off x="833438" y="1771650"/>
            <a:ext cx="3252788" cy="4920972"/>
          </a:xfrm>
          <a:prstGeom prst="rect">
            <a:avLst/>
          </a:prstGeom>
        </p:spPr>
      </p:pic>
      <p:sp>
        <p:nvSpPr>
          <p:cNvPr id="7" name="TextBox 6">
            <a:extLst>
              <a:ext uri="{FF2B5EF4-FFF2-40B4-BE49-F238E27FC236}">
                <a16:creationId xmlns:a16="http://schemas.microsoft.com/office/drawing/2014/main" id="{681ED515-3DB0-915E-B301-87F18ADB3FE7}"/>
              </a:ext>
            </a:extLst>
          </p:cNvPr>
          <p:cNvSpPr txBox="1"/>
          <p:nvPr/>
        </p:nvSpPr>
        <p:spPr>
          <a:xfrm>
            <a:off x="1800225" y="165378"/>
            <a:ext cx="8274248" cy="923330"/>
          </a:xfrm>
          <a:prstGeom prst="rect">
            <a:avLst/>
          </a:prstGeom>
          <a:noFill/>
        </p:spPr>
        <p:txBody>
          <a:bodyPr wrap="square">
            <a:spAutoFit/>
          </a:bodyPr>
          <a:lstStyle/>
          <a:p>
            <a:r>
              <a:rPr lang="en-GB" sz="5400" dirty="0"/>
              <a:t>Output of the RGB filter</a:t>
            </a:r>
          </a:p>
        </p:txBody>
      </p:sp>
      <p:pic>
        <p:nvPicPr>
          <p:cNvPr id="9" name="Picture 8">
            <a:extLst>
              <a:ext uri="{FF2B5EF4-FFF2-40B4-BE49-F238E27FC236}">
                <a16:creationId xmlns:a16="http://schemas.microsoft.com/office/drawing/2014/main" id="{464D138F-F465-260C-DC65-3B59CCE63EFE}"/>
              </a:ext>
            </a:extLst>
          </p:cNvPr>
          <p:cNvPicPr>
            <a:picLocks noChangeAspect="1"/>
          </p:cNvPicPr>
          <p:nvPr/>
        </p:nvPicPr>
        <p:blipFill>
          <a:blip r:embed="rId3"/>
          <a:stretch>
            <a:fillRect/>
          </a:stretch>
        </p:blipFill>
        <p:spPr>
          <a:xfrm>
            <a:off x="4996141" y="3710662"/>
            <a:ext cx="6219269" cy="2139063"/>
          </a:xfrm>
          <a:prstGeom prst="rect">
            <a:avLst/>
          </a:prstGeom>
        </p:spPr>
      </p:pic>
      <p:sp>
        <p:nvSpPr>
          <p:cNvPr id="12" name="Content Placeholder 2">
            <a:extLst>
              <a:ext uri="{FF2B5EF4-FFF2-40B4-BE49-F238E27FC236}">
                <a16:creationId xmlns:a16="http://schemas.microsoft.com/office/drawing/2014/main" id="{1D869F91-1F92-779E-51FF-606797E98368}"/>
              </a:ext>
            </a:extLst>
          </p:cNvPr>
          <p:cNvSpPr>
            <a:spLocks noGrp="1"/>
          </p:cNvSpPr>
          <p:nvPr>
            <p:ph idx="1"/>
          </p:nvPr>
        </p:nvSpPr>
        <p:spPr>
          <a:xfrm>
            <a:off x="4495800" y="1754306"/>
            <a:ext cx="6862762" cy="1393032"/>
          </a:xfrm>
        </p:spPr>
        <p:txBody>
          <a:bodyPr>
            <a:normAutofit fontScale="70000" lnSpcReduction="20000"/>
          </a:bodyPr>
          <a:lstStyle/>
          <a:p>
            <a:pPr marL="0" indent="0">
              <a:lnSpc>
                <a:spcPct val="107000"/>
              </a:lnSpc>
              <a:spcAft>
                <a:spcPts val="800"/>
              </a:spcAft>
              <a:buNone/>
            </a:pPr>
            <a:r>
              <a:rPr lang="en-GB" sz="3200" dirty="0">
                <a:effectLst/>
                <a:latin typeface="Calibri" panose="020F0502020204030204" pitchFamily="34" charset="0"/>
                <a:ea typeface="Calibri" panose="020F0502020204030204" pitchFamily="34" charset="0"/>
                <a:cs typeface="Times New Roman" panose="02020603050405020304" pitchFamily="18" charset="0"/>
              </a:rPr>
              <a:t>		    Upper view:</a:t>
            </a:r>
          </a:p>
          <a:p>
            <a:pPr>
              <a:lnSpc>
                <a:spcPct val="107000"/>
              </a:lnSpc>
              <a:spcAft>
                <a:spcPts val="800"/>
              </a:spcAft>
            </a:pPr>
            <a:r>
              <a:rPr lang="en-GB" sz="3200" dirty="0">
                <a:effectLst/>
                <a:latin typeface="Calibri" panose="020F0502020204030204" pitchFamily="34" charset="0"/>
                <a:ea typeface="Calibri" panose="020F0502020204030204" pitchFamily="34" charset="0"/>
                <a:cs typeface="Times New Roman" panose="02020603050405020304" pitchFamily="18" charset="0"/>
              </a:rPr>
              <a:t>  I created two images: one for each hand and I sized them</a:t>
            </a:r>
          </a:p>
          <a:p>
            <a:endParaRPr lang="en-GB" sz="3200" dirty="0"/>
          </a:p>
        </p:txBody>
      </p:sp>
    </p:spTree>
    <p:extLst>
      <p:ext uri="{BB962C8B-B14F-4D97-AF65-F5344CB8AC3E}">
        <p14:creationId xmlns:p14="http://schemas.microsoft.com/office/powerpoint/2010/main" val="11085768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1899</Words>
  <Application>Microsoft Office PowerPoint</Application>
  <PresentationFormat>Widescreen</PresentationFormat>
  <Paragraphs>166</Paragraphs>
  <Slides>60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Arial</vt:lpstr>
      <vt:lpstr>Calibri</vt:lpstr>
      <vt:lpstr>Calibri Light</vt:lpstr>
      <vt:lpstr>Consolas</vt:lpstr>
      <vt:lpstr>Lucida Sans Unicode</vt:lpstr>
      <vt:lpstr>Roboto</vt:lpstr>
      <vt:lpstr>Office Theme</vt:lpstr>
      <vt:lpstr>Extraction of the motion of fingers </vt:lpstr>
      <vt:lpstr>Goal:</vt:lpstr>
      <vt:lpstr>Relevance of the problem</vt:lpstr>
      <vt:lpstr>Starting point :</vt:lpstr>
      <vt:lpstr>PowerPoint Presentation</vt:lpstr>
      <vt:lpstr>Apply a dehaze  filter to obtain a good exposition</vt:lpstr>
      <vt:lpstr>Create an RGB filer to filter the hands</vt:lpstr>
      <vt:lpstr>Input of the RGB filter</vt:lpstr>
      <vt:lpstr>PowerPoint Presentation</vt:lpstr>
      <vt:lpstr>Upper 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Side view</vt:lpstr>
      <vt:lpstr>PowerPoint Presentation</vt:lpstr>
      <vt:lpstr>PowerPoint Presentation</vt:lpstr>
      <vt:lpstr>Extract the fingers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Identification of the pressed keys  </vt:lpstr>
      <vt:lpstr>Goal:</vt:lpstr>
      <vt:lpstr>Relevance of the problem</vt:lpstr>
      <vt:lpstr>Starting point :</vt:lpstr>
      <vt:lpstr>PowerPoint Presentation</vt:lpstr>
      <vt:lpstr>Rotate the frame and apply a dehaze filter</vt:lpstr>
      <vt:lpstr>PowerPoint Presentation</vt:lpstr>
      <vt:lpstr>PowerPoint Presentation</vt:lpstr>
      <vt:lpstr>PowerPoint Presentation</vt:lpstr>
      <vt:lpstr>Save the last frame in which no keys are being pressed</vt:lpstr>
      <vt:lpstr>Subtract that frame from the current frame</vt:lpstr>
      <vt:lpstr>PowerPoint Presentation</vt:lpstr>
      <vt:lpstr>Identification of C3</vt:lpstr>
      <vt:lpstr>PowerPoint Presentation</vt:lpstr>
      <vt:lpstr>Identification of C3b (D3#)</vt:lpstr>
      <vt:lpstr>Identification of D3</vt:lpstr>
      <vt:lpstr>Identification of D3b(E3#)</vt:lpstr>
      <vt:lpstr>Identification of C3, E3, G3, C4, E4, G4 </vt:lpstr>
      <vt:lpstr>Identification of D3, F3b, A3, D4, F4b, A4 </vt:lpstr>
      <vt:lpstr>Identification of the keys</vt:lpstr>
      <vt:lpstr>PowerPoint Presentation</vt:lpstr>
      <vt:lpstr>PowerPoint Presentation</vt:lpstr>
      <vt:lpstr>PowerPoint Presentation</vt:lpstr>
      <vt:lpstr>PowerPoint Presentation</vt:lpstr>
      <vt:lpstr>Devices used in the experiment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Extraction of the motion of fingers </dc:title>
  <dc:creator>Marco Costanzo</dc:creator>
  <cp:lastModifiedBy>Marco Costanzo</cp:lastModifiedBy>
  <cp:revision>18</cp:revision>
  <dcterms:created xsi:type="dcterms:W3CDTF">2023-02-11T11:07:14Z</dcterms:created>
  <dcterms:modified xsi:type="dcterms:W3CDTF">2023-02-13T09:44:00Z</dcterms:modified>
</cp:coreProperties>
</file>